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sldIdLst>
    <p:sldId id="256" r:id="rId2"/>
    <p:sldId id="257" r:id="rId3"/>
    <p:sldId id="258" r:id="rId4"/>
    <p:sldId id="272" r:id="rId5"/>
    <p:sldId id="274" r:id="rId6"/>
    <p:sldId id="264" r:id="rId7"/>
    <p:sldId id="265" r:id="rId8"/>
    <p:sldId id="266" r:id="rId9"/>
    <p:sldId id="262" r:id="rId10"/>
    <p:sldId id="271" r:id="rId11"/>
    <p:sldId id="270" r:id="rId12"/>
    <p:sldId id="275" r:id="rId13"/>
    <p:sldId id="260" r:id="rId14"/>
    <p:sldId id="273" r:id="rId15"/>
    <p:sldId id="276" r:id="rId16"/>
    <p:sldId id="277" r:id="rId17"/>
    <p:sldId id="268" r:id="rId18"/>
    <p:sldId id="269" r:id="rId19"/>
    <p:sldId id="278" r:id="rId20"/>
    <p:sldId id="261" r:id="rId21"/>
  </p:sldIdLst>
  <p:sldSz cx="12192000" cy="6858000"/>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5501" autoAdjust="0"/>
  </p:normalViewPr>
  <p:slideViewPr>
    <p:cSldViewPr snapToGrid="0">
      <p:cViewPr varScale="1">
        <p:scale>
          <a:sx n="88" d="100"/>
          <a:sy n="88" d="100"/>
        </p:scale>
        <p:origin x="162" y="84"/>
      </p:cViewPr>
      <p:guideLst/>
    </p:cSldViewPr>
  </p:slideViewPr>
  <p:outlineViewPr>
    <p:cViewPr>
      <p:scale>
        <a:sx n="33" d="100"/>
        <a:sy n="33" d="100"/>
      </p:scale>
      <p:origin x="0" y="-4614"/>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1110963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2548926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85554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38865605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6719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26336474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29913828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732708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51466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18B3190-62E6-482D-BEDC-225AAE46FB3A}" type="datetimeFigureOut">
              <a:rPr lang="en-GB" smtClean="0"/>
              <a:t>09/05/2014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2091419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18B3190-62E6-482D-BEDC-225AAE46FB3A}" type="datetimeFigureOut">
              <a:rPr lang="en-GB" smtClean="0"/>
              <a:t>09/05/2014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2753461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18B3190-62E6-482D-BEDC-225AAE46FB3A}" type="datetimeFigureOut">
              <a:rPr lang="en-GB" smtClean="0"/>
              <a:t>09/05/2014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174330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18B3190-62E6-482D-BEDC-225AAE46FB3A}" type="datetimeFigureOut">
              <a:rPr lang="en-GB" smtClean="0"/>
              <a:t>09/05/2014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107102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8B3190-62E6-482D-BEDC-225AAE46FB3A}" type="datetimeFigureOut">
              <a:rPr lang="en-GB" smtClean="0"/>
              <a:t>09/05/2014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3994934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18B3190-62E6-482D-BEDC-225AAE46FB3A}" type="datetimeFigureOut">
              <a:rPr lang="en-GB" smtClean="0"/>
              <a:t>09/05/2014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59A058-D53E-454A-8397-3E82567AD88E}" type="slidenum">
              <a:rPr lang="en-GB" smtClean="0"/>
              <a:t>‹#›</a:t>
            </a:fld>
            <a:endParaRPr lang="en-GB"/>
          </a:p>
        </p:txBody>
      </p:sp>
    </p:spTree>
    <p:extLst>
      <p:ext uri="{BB962C8B-B14F-4D97-AF65-F5344CB8AC3E}">
        <p14:creationId xmlns:p14="http://schemas.microsoft.com/office/powerpoint/2010/main" val="18270381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A59A058-D53E-454A-8397-3E82567AD88E}" type="slidenum">
              <a:rPr lang="en-GB" smtClean="0"/>
              <a:t>‹#›</a:t>
            </a:fld>
            <a:endParaRPr lang="en-GB"/>
          </a:p>
        </p:txBody>
      </p:sp>
      <p:sp>
        <p:nvSpPr>
          <p:cNvPr id="5" name="Date Placeholder 4"/>
          <p:cNvSpPr>
            <a:spLocks noGrp="1"/>
          </p:cNvSpPr>
          <p:nvPr>
            <p:ph type="dt" sz="half" idx="10"/>
          </p:nvPr>
        </p:nvSpPr>
        <p:spPr/>
        <p:txBody>
          <a:bodyPr/>
          <a:lstStyle/>
          <a:p>
            <a:fld id="{E18B3190-62E6-482D-BEDC-225AAE46FB3A}" type="datetimeFigureOut">
              <a:rPr lang="en-GB" smtClean="0"/>
              <a:t>09/05/2014</a:t>
            </a:fld>
            <a:endParaRPr lang="en-GB"/>
          </a:p>
        </p:txBody>
      </p:sp>
    </p:spTree>
    <p:extLst>
      <p:ext uri="{BB962C8B-B14F-4D97-AF65-F5344CB8AC3E}">
        <p14:creationId xmlns:p14="http://schemas.microsoft.com/office/powerpoint/2010/main" val="1075983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18B3190-62E6-482D-BEDC-225AAE46FB3A}" type="datetimeFigureOut">
              <a:rPr lang="en-GB" smtClean="0"/>
              <a:t>09/05/2014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A59A058-D53E-454A-8397-3E82567AD88E}" type="slidenum">
              <a:rPr lang="en-GB" smtClean="0"/>
              <a:t>‹#›</a:t>
            </a:fld>
            <a:endParaRPr lang="en-GB"/>
          </a:p>
        </p:txBody>
      </p:sp>
    </p:spTree>
    <p:extLst>
      <p:ext uri="{BB962C8B-B14F-4D97-AF65-F5344CB8AC3E}">
        <p14:creationId xmlns:p14="http://schemas.microsoft.com/office/powerpoint/2010/main" val="2501361186"/>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tony.eaude@education.ox.ac.uk"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criticalpublishing.com/index.php/browse-by-subject-1/teacher-training.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380222" y="-2191471"/>
            <a:ext cx="8574622" cy="2616199"/>
          </a:xfrm>
        </p:spPr>
        <p:txBody>
          <a:bodyPr/>
          <a:lstStyle/>
          <a:p>
            <a:endParaRPr lang="en-GB" dirty="0"/>
          </a:p>
        </p:txBody>
      </p:sp>
      <p:sp>
        <p:nvSpPr>
          <p:cNvPr id="3" name="Subtitle 2"/>
          <p:cNvSpPr>
            <a:spLocks noGrp="1"/>
          </p:cNvSpPr>
          <p:nvPr>
            <p:ph type="subTitle" idx="1"/>
          </p:nvPr>
        </p:nvSpPr>
        <p:spPr>
          <a:xfrm>
            <a:off x="1653844" y="1667436"/>
            <a:ext cx="7769856" cy="1382956"/>
          </a:xfrm>
        </p:spPr>
        <p:txBody>
          <a:bodyPr>
            <a:normAutofit fontScale="25000" lnSpcReduction="20000"/>
          </a:bodyPr>
          <a:lstStyle/>
          <a:p>
            <a:pPr algn="l"/>
            <a:r>
              <a:rPr lang="en-GB" sz="9600" b="1" dirty="0"/>
              <a:t>Understanding and developing </a:t>
            </a:r>
            <a:r>
              <a:rPr lang="en-GB" sz="9600" b="1" dirty="0" smtClean="0"/>
              <a:t>outstanding </a:t>
            </a:r>
            <a:r>
              <a:rPr lang="en-GB" sz="9600" b="1" dirty="0"/>
              <a:t>practice </a:t>
            </a:r>
            <a:endParaRPr lang="en-GB" sz="9600" b="1" dirty="0" smtClean="0"/>
          </a:p>
          <a:p>
            <a:pPr algn="l"/>
            <a:r>
              <a:rPr lang="en-GB" sz="9600" b="1" dirty="0" smtClean="0"/>
              <a:t>as </a:t>
            </a:r>
            <a:r>
              <a:rPr lang="en-GB" sz="9600" b="1" dirty="0"/>
              <a:t>a primary </a:t>
            </a:r>
            <a:r>
              <a:rPr lang="en-GB" sz="9600" b="1" dirty="0" err="1" smtClean="0"/>
              <a:t>classteacher</a:t>
            </a:r>
            <a:r>
              <a:rPr lang="en-GB" sz="9600" b="1" dirty="0" smtClean="0"/>
              <a:t>:</a:t>
            </a:r>
            <a:endParaRPr lang="en-GB" sz="9600" b="1" dirty="0"/>
          </a:p>
          <a:p>
            <a:pPr algn="l"/>
            <a:r>
              <a:rPr lang="en-GB" sz="9600" b="1" dirty="0" smtClean="0"/>
              <a:t>lessons </a:t>
            </a:r>
            <a:r>
              <a:rPr lang="en-GB" sz="9600" b="1" dirty="0"/>
              <a:t>from the literature on teacher expertise</a:t>
            </a:r>
            <a:endParaRPr lang="en-GB" sz="9600" dirty="0"/>
          </a:p>
          <a:p>
            <a:endParaRPr lang="en-GB" sz="9600" dirty="0" smtClean="0"/>
          </a:p>
          <a:p>
            <a:pPr algn="ctr"/>
            <a:r>
              <a:rPr lang="en-GB" sz="9600" dirty="0" smtClean="0"/>
              <a:t>Dr </a:t>
            </a:r>
            <a:r>
              <a:rPr lang="en-GB" sz="9600" dirty="0"/>
              <a:t>Tony </a:t>
            </a:r>
            <a:r>
              <a:rPr lang="en-GB" sz="9600" dirty="0" smtClean="0"/>
              <a:t>Eaude</a:t>
            </a:r>
          </a:p>
          <a:p>
            <a:pPr algn="ctr"/>
            <a:r>
              <a:rPr lang="en-GB" sz="9600" dirty="0" smtClean="0"/>
              <a:t>Department of Education</a:t>
            </a:r>
          </a:p>
          <a:p>
            <a:pPr algn="ctr"/>
            <a:r>
              <a:rPr lang="en-GB" sz="9600" dirty="0" smtClean="0"/>
              <a:t>University of Oxford</a:t>
            </a:r>
          </a:p>
          <a:p>
            <a:pPr algn="ctr"/>
            <a:r>
              <a:rPr lang="en-GB" sz="9600" dirty="0" smtClean="0">
                <a:hlinkClick r:id="rId2"/>
              </a:rPr>
              <a:t>tony.eaude@education.ox.ac.uk</a:t>
            </a:r>
            <a:endParaRPr lang="en-GB" sz="9600" dirty="0" smtClean="0"/>
          </a:p>
          <a:p>
            <a:pPr algn="ctr"/>
            <a:r>
              <a:rPr lang="en-GB" sz="9600" dirty="0" smtClean="0"/>
              <a:t>www.edperspectives.org.uk</a:t>
            </a:r>
            <a:endParaRPr lang="en-GB" sz="9600" dirty="0"/>
          </a:p>
          <a:p>
            <a:endParaRPr lang="en-GB" dirty="0"/>
          </a:p>
        </p:txBody>
      </p:sp>
    </p:spTree>
    <p:extLst>
      <p:ext uri="{BB962C8B-B14F-4D97-AF65-F5344CB8AC3E}">
        <p14:creationId xmlns:p14="http://schemas.microsoft.com/office/powerpoint/2010/main" val="3278165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solidFill>
                  <a:srgbClr val="0070C0"/>
                </a:solidFill>
              </a:rPr>
              <a:t>Five </a:t>
            </a:r>
            <a:r>
              <a:rPr lang="en-GB" sz="2400" dirty="0" smtClean="0">
                <a:solidFill>
                  <a:srgbClr val="0070C0"/>
                </a:solidFill>
              </a:rPr>
              <a:t>more key </a:t>
            </a:r>
            <a:r>
              <a:rPr lang="en-GB" sz="2400" dirty="0">
                <a:solidFill>
                  <a:srgbClr val="0070C0"/>
                </a:solidFill>
              </a:rPr>
              <a:t>elements of craft knowledge</a:t>
            </a:r>
          </a:p>
        </p:txBody>
      </p:sp>
      <p:sp>
        <p:nvSpPr>
          <p:cNvPr id="3" name="Content Placeholder 2"/>
          <p:cNvSpPr>
            <a:spLocks noGrp="1"/>
          </p:cNvSpPr>
          <p:nvPr>
            <p:ph idx="1"/>
          </p:nvPr>
        </p:nvSpPr>
        <p:spPr>
          <a:xfrm>
            <a:off x="677334" y="1696763"/>
            <a:ext cx="8596668" cy="3880773"/>
          </a:xfrm>
        </p:spPr>
        <p:txBody>
          <a:bodyPr>
            <a:normAutofit lnSpcReduction="10000"/>
          </a:bodyPr>
          <a:lstStyle/>
          <a:p>
            <a:pPr marL="0" indent="0">
              <a:buNone/>
            </a:pPr>
            <a:r>
              <a:rPr lang="en-US" dirty="0"/>
              <a:t>Elliott et al. (2011, p 99) suggest </a:t>
            </a:r>
            <a:r>
              <a:rPr lang="en-US" dirty="0" smtClean="0"/>
              <a:t>as elements of expertise skills </a:t>
            </a:r>
            <a:r>
              <a:rPr lang="en-US" dirty="0"/>
              <a:t>such as;</a:t>
            </a:r>
            <a:endParaRPr lang="en-GB" dirty="0"/>
          </a:p>
          <a:p>
            <a:pPr lvl="0"/>
            <a:r>
              <a:rPr lang="en-US" dirty="0"/>
              <a:t>‘</a:t>
            </a:r>
            <a:r>
              <a:rPr lang="en-US" dirty="0" err="1"/>
              <a:t>withitness</a:t>
            </a:r>
            <a:r>
              <a:rPr lang="en-US" dirty="0"/>
              <a:t>’ (being aware of events taking place);</a:t>
            </a:r>
            <a:endParaRPr lang="en-GB" dirty="0"/>
          </a:p>
          <a:p>
            <a:pPr lvl="0"/>
            <a:r>
              <a:rPr lang="en-US" dirty="0"/>
              <a:t>the capacity to manage multiple events concurrently;</a:t>
            </a:r>
            <a:endParaRPr lang="en-GB" dirty="0"/>
          </a:p>
          <a:p>
            <a:pPr lvl="0"/>
            <a:r>
              <a:rPr lang="en-US" dirty="0"/>
              <a:t>the skilful use and regulation of voice;</a:t>
            </a:r>
            <a:endParaRPr lang="en-GB" dirty="0"/>
          </a:p>
          <a:p>
            <a:pPr lvl="0"/>
            <a:r>
              <a:rPr lang="en-US" dirty="0"/>
              <a:t>the subtle deployment of non-verbal </a:t>
            </a:r>
            <a:r>
              <a:rPr lang="en-US" dirty="0" err="1"/>
              <a:t>behaviour</a:t>
            </a:r>
            <a:r>
              <a:rPr lang="en-US" dirty="0"/>
              <a:t>; and</a:t>
            </a:r>
            <a:endParaRPr lang="en-GB" dirty="0"/>
          </a:p>
          <a:p>
            <a:pPr lvl="0"/>
            <a:r>
              <a:rPr lang="en-US" dirty="0"/>
              <a:t>sensitivity in the control of spoken communication </a:t>
            </a:r>
            <a:r>
              <a:rPr lang="en-US" dirty="0" smtClean="0"/>
              <a:t>patterns.</a:t>
            </a:r>
          </a:p>
          <a:p>
            <a:pPr lvl="0"/>
            <a:endParaRPr lang="en-US" dirty="0"/>
          </a:p>
          <a:p>
            <a:pPr marL="0" lvl="0" indent="0">
              <a:buNone/>
            </a:pPr>
            <a:r>
              <a:rPr lang="en-US" dirty="0" smtClean="0"/>
              <a:t>The first two are related to the complexity of the classroom and may tend to encourage less expert teachers especially to oversimplify and </a:t>
            </a:r>
            <a:r>
              <a:rPr lang="en-US" dirty="0" err="1" smtClean="0"/>
              <a:t>overcontrol</a:t>
            </a:r>
            <a:r>
              <a:rPr lang="en-US" dirty="0" smtClean="0"/>
              <a:t>. The last three are much more to do with verbal and body language and how these are used.</a:t>
            </a:r>
            <a:endParaRPr lang="en-GB" dirty="0"/>
          </a:p>
          <a:p>
            <a:endParaRPr lang="en-GB" dirty="0"/>
          </a:p>
        </p:txBody>
      </p:sp>
    </p:spTree>
    <p:extLst>
      <p:ext uri="{BB962C8B-B14F-4D97-AF65-F5344CB8AC3E}">
        <p14:creationId xmlns:p14="http://schemas.microsoft.com/office/powerpoint/2010/main" val="9342712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0070C0"/>
                </a:solidFill>
              </a:rPr>
              <a:t>Key aspects of what is distinctive about primary </a:t>
            </a:r>
            <a:r>
              <a:rPr lang="en-GB" sz="2400" dirty="0" err="1" smtClean="0">
                <a:solidFill>
                  <a:srgbClr val="0070C0"/>
                </a:solidFill>
              </a:rPr>
              <a:t>classteachers</a:t>
            </a:r>
            <a:r>
              <a:rPr lang="en-GB" sz="2400" dirty="0" smtClean="0">
                <a:solidFill>
                  <a:srgbClr val="0070C0"/>
                </a:solidFill>
              </a:rPr>
              <a:t>’ expertise</a:t>
            </a:r>
            <a:endParaRPr lang="en-GB" sz="2400" dirty="0">
              <a:solidFill>
                <a:srgbClr val="0070C0"/>
              </a:solidFill>
            </a:endParaRPr>
          </a:p>
        </p:txBody>
      </p:sp>
      <p:sp>
        <p:nvSpPr>
          <p:cNvPr id="3" name="Content Placeholder 2"/>
          <p:cNvSpPr>
            <a:spLocks noGrp="1"/>
          </p:cNvSpPr>
          <p:nvPr>
            <p:ph idx="1"/>
          </p:nvPr>
        </p:nvSpPr>
        <p:spPr/>
        <p:txBody>
          <a:bodyPr>
            <a:normAutofit fontScale="85000" lnSpcReduction="20000"/>
          </a:bodyPr>
          <a:lstStyle/>
          <a:p>
            <a:pPr marL="0" indent="0">
              <a:spcAft>
                <a:spcPct val="0"/>
              </a:spcAft>
              <a:buClr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a:t>Primary classrooms are unpredictable and so at times messy. Making teaching too tidy and planned in advance loses much of the spontaneity and reciprocity necessary for young children’s learning.</a:t>
            </a:r>
          </a:p>
          <a:p>
            <a:pPr marL="0" indent="0">
              <a:spcAft>
                <a:spcPct val="0"/>
              </a:spcAft>
              <a:buClr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altLang="en-US" dirty="0" smtClean="0"/>
          </a:p>
          <a:p>
            <a:pPr marL="0" indent="0">
              <a:spcAft>
                <a:spcPct val="0"/>
              </a:spcAft>
              <a:buClr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smtClean="0"/>
              <a:t>Primary </a:t>
            </a:r>
            <a:r>
              <a:rPr lang="en-US" altLang="en-US" dirty="0" err="1"/>
              <a:t>classteachers</a:t>
            </a:r>
            <a:r>
              <a:rPr lang="en-US" altLang="en-US" dirty="0"/>
              <a:t>' expertise involves aspects such as</a:t>
            </a:r>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a:t>meeting multiple, often conflicting, aims, over time</a:t>
            </a:r>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smtClean="0"/>
              <a:t>adopting a </a:t>
            </a:r>
            <a:r>
              <a:rPr lang="en-US" altLang="en-US" dirty="0"/>
              <a:t>wide repertoire of pedagogies and pedagogical content knowledge across a range of subjects</a:t>
            </a:r>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a:t>making links across subjects and helping children to do </a:t>
            </a:r>
            <a:r>
              <a:rPr lang="en-US" altLang="en-US" dirty="0" smtClean="0"/>
              <a:t>so</a:t>
            </a:r>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a:t>h</a:t>
            </a:r>
            <a:r>
              <a:rPr lang="en-US" altLang="en-US" dirty="0" smtClean="0"/>
              <a:t>aving </a:t>
            </a:r>
            <a:r>
              <a:rPr lang="en-US" altLang="en-US" dirty="0"/>
              <a:t>broad as well as high </a:t>
            </a:r>
            <a:r>
              <a:rPr lang="en-US" altLang="en-US" dirty="0" smtClean="0"/>
              <a:t>expectations</a:t>
            </a:r>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smtClean="0"/>
              <a:t>being attuned to take as well as to give feedback </a:t>
            </a:r>
            <a:endParaRPr lang="en-US" altLang="en-US" dirty="0"/>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smtClean="0"/>
              <a:t>improvising in response to unexpected events</a:t>
            </a:r>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a:t>m</a:t>
            </a:r>
            <a:r>
              <a:rPr lang="en-US" altLang="en-US" dirty="0" smtClean="0"/>
              <a:t>odelling appropriate types of response</a:t>
            </a:r>
          </a:p>
          <a:p>
            <a:endParaRPr lang="en-GB" dirty="0"/>
          </a:p>
        </p:txBody>
      </p:sp>
    </p:spTree>
    <p:extLst>
      <p:ext uri="{BB962C8B-B14F-4D97-AF65-F5344CB8AC3E}">
        <p14:creationId xmlns:p14="http://schemas.microsoft.com/office/powerpoint/2010/main" val="35999736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591" y="478971"/>
            <a:ext cx="8596668" cy="1320800"/>
          </a:xfrm>
        </p:spPr>
        <p:txBody>
          <a:bodyPr>
            <a:normAutofit/>
          </a:bodyPr>
          <a:lstStyle/>
          <a:p>
            <a:r>
              <a:rPr lang="en-GB" sz="2400" dirty="0" smtClean="0">
                <a:solidFill>
                  <a:srgbClr val="0070C0"/>
                </a:solidFill>
              </a:rPr>
              <a:t>Twelve </a:t>
            </a:r>
            <a:r>
              <a:rPr lang="en-GB" sz="2400" dirty="0">
                <a:solidFill>
                  <a:srgbClr val="0070C0"/>
                </a:solidFill>
              </a:rPr>
              <a:t>propositions about </a:t>
            </a:r>
            <a:r>
              <a:rPr lang="en-GB" sz="2400" dirty="0" err="1">
                <a:solidFill>
                  <a:srgbClr val="0070C0"/>
                </a:solidFill>
              </a:rPr>
              <a:t>classteachers</a:t>
            </a:r>
            <a:r>
              <a:rPr lang="en-GB" sz="2400" dirty="0">
                <a:solidFill>
                  <a:srgbClr val="0070C0"/>
                </a:solidFill>
              </a:rPr>
              <a:t> with a high level of expertise with young children</a:t>
            </a:r>
          </a:p>
        </p:txBody>
      </p:sp>
      <p:sp>
        <p:nvSpPr>
          <p:cNvPr id="3" name="Content Placeholder 2"/>
          <p:cNvSpPr>
            <a:spLocks noGrp="1"/>
          </p:cNvSpPr>
          <p:nvPr>
            <p:ph idx="1"/>
          </p:nvPr>
        </p:nvSpPr>
        <p:spPr>
          <a:xfrm>
            <a:off x="633791" y="1431246"/>
            <a:ext cx="8596668" cy="3880773"/>
          </a:xfrm>
        </p:spPr>
        <p:txBody>
          <a:bodyPr>
            <a:normAutofit fontScale="25000" lnSpcReduction="20000"/>
          </a:bodyPr>
          <a:lstStyle/>
          <a:p>
            <a:pPr marL="0" indent="0">
              <a:buNone/>
            </a:pPr>
            <a:endParaRPr lang="en-GB" dirty="0"/>
          </a:p>
          <a:p>
            <a:pPr lvl="0"/>
            <a:r>
              <a:rPr lang="en-GB" sz="4800" dirty="0"/>
              <a:t>are more concerned with a broad range of pedagogical content knowledge and ways of working and thinking within disciplines than just with subject knowledge;</a:t>
            </a:r>
          </a:p>
          <a:p>
            <a:pPr lvl="0"/>
            <a:r>
              <a:rPr lang="en-GB" sz="4800" dirty="0"/>
              <a:t>seek to match activities and experiences to children's current level of understanding, but allow scope for individuals and groups to adapt these;</a:t>
            </a:r>
          </a:p>
          <a:p>
            <a:pPr lvl="0"/>
            <a:r>
              <a:rPr lang="en-GB" sz="4800" dirty="0"/>
              <a:t>regard assessment, especially in-the-moment, and disciplined improvisation, rather than planning with predetermined outcomes, as integral to teaching;</a:t>
            </a:r>
          </a:p>
          <a:p>
            <a:pPr lvl="0"/>
            <a:r>
              <a:rPr lang="en-GB" sz="4800" dirty="0"/>
              <a:t>adopt a range of pedagogies, depending on what is to be learned, but with a strong element of apprenticeship, enabling children to be active and take increasing control of their learning;</a:t>
            </a:r>
          </a:p>
          <a:p>
            <a:pPr lvl="0"/>
            <a:r>
              <a:rPr lang="en-GB" sz="4800" dirty="0"/>
              <a:t>are attuned to the emotional and cognitive needs, both of individuals and of the whole class, to inform both planning and methods of feedback;</a:t>
            </a:r>
          </a:p>
          <a:p>
            <a:pPr lvl="0"/>
            <a:r>
              <a:rPr lang="en-GB" sz="4800" dirty="0"/>
              <a:t>create and sustain, over time, an inclusive learning environment sensitive to, and respectful of, children's culture and background, but helping to expand their cultural horizons;</a:t>
            </a:r>
          </a:p>
          <a:p>
            <a:pPr lvl="0"/>
            <a:r>
              <a:rPr lang="en-GB" sz="4800" dirty="0"/>
              <a:t>provide a broad and challenging range of activities, experiences and opportunities to sustain children's interest and to broaden, strengthen and deepen, the skills, attributes and dispositions associated with lifelong  learning;</a:t>
            </a:r>
          </a:p>
          <a:p>
            <a:pPr lvl="0"/>
            <a:r>
              <a:rPr lang="en-GB" sz="4800" dirty="0"/>
              <a:t>encourage risk-taking and creativity, both independently and in groups, but protect children, especially the least resilient, from the emotional cost of failure;</a:t>
            </a:r>
          </a:p>
          <a:p>
            <a:pPr lvl="0"/>
            <a:r>
              <a:rPr lang="en-GB" sz="4800" dirty="0"/>
              <a:t>seek to understand and influence, rather than control, children's behaviour, recognising the many factors which affect this and the importance of caring relationships;</a:t>
            </a:r>
          </a:p>
          <a:p>
            <a:pPr lvl="0"/>
            <a:r>
              <a:rPr lang="en-GB" sz="4800" dirty="0"/>
              <a:t>recognise that education involves multiple, and often conflicting, aims and maintain an emphasis on children's long-term needs, helping to encourage intrinsic motivation;</a:t>
            </a:r>
          </a:p>
          <a:p>
            <a:pPr lvl="0"/>
            <a:r>
              <a:rPr lang="en-GB" sz="4800" dirty="0"/>
              <a:t>believe that every child can achieve more than s/he thinks that they can, and encourage and support them in having and meeting broad as well as high aspirations;</a:t>
            </a:r>
          </a:p>
          <a:p>
            <a:pPr lvl="0"/>
            <a:r>
              <a:rPr lang="en-GB" sz="4800" dirty="0"/>
              <a:t>have the confidence to make their own professional, and informed, judgements, both long-term and in-the-moment, in response to the group's needs, rather than simply to comply.</a:t>
            </a:r>
          </a:p>
          <a:p>
            <a:endParaRPr lang="en-GB" dirty="0"/>
          </a:p>
        </p:txBody>
      </p:sp>
    </p:spTree>
    <p:extLst>
      <p:ext uri="{BB962C8B-B14F-4D97-AF65-F5344CB8AC3E}">
        <p14:creationId xmlns:p14="http://schemas.microsoft.com/office/powerpoint/2010/main" val="1068356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400" dirty="0" smtClean="0">
                <a:solidFill>
                  <a:srgbClr val="0070C0"/>
                </a:solidFill>
              </a:rPr>
              <a:t>Inherent constraints on manifesting expertise</a:t>
            </a:r>
            <a:endParaRPr lang="en-GB" dirty="0"/>
          </a:p>
        </p:txBody>
      </p:sp>
      <p:sp>
        <p:nvSpPr>
          <p:cNvPr id="3" name="Content Placeholder 2"/>
          <p:cNvSpPr>
            <a:spLocks noGrp="1"/>
          </p:cNvSpPr>
          <p:nvPr>
            <p:ph idx="1"/>
          </p:nvPr>
        </p:nvSpPr>
        <p:spPr>
          <a:xfrm>
            <a:off x="677334" y="1605417"/>
            <a:ext cx="8596668" cy="3880773"/>
          </a:xfrm>
        </p:spPr>
        <p:txBody>
          <a:bodyPr>
            <a:normAutofit/>
          </a:bodyPr>
          <a:lstStyle/>
          <a:p>
            <a:pPr marL="0" indent="0">
              <a:buNone/>
            </a:pPr>
            <a:r>
              <a:rPr lang="en-GB" dirty="0" smtClean="0"/>
              <a:t>Given the importance of confidence and feeling ‘at-ease’, we need as teachers to recognise for ourselves constraints which can undermine this.</a:t>
            </a:r>
          </a:p>
          <a:p>
            <a:pPr marL="0" indent="0">
              <a:buNone/>
            </a:pPr>
            <a:endParaRPr lang="en-GB" dirty="0"/>
          </a:p>
          <a:p>
            <a:pPr marL="0" indent="0">
              <a:buNone/>
            </a:pPr>
            <a:r>
              <a:rPr lang="en-GB" dirty="0" smtClean="0"/>
              <a:t>Some are inherent in teaching a class of young children:</a:t>
            </a:r>
          </a:p>
          <a:p>
            <a:r>
              <a:rPr lang="en-GB" dirty="0" smtClean="0"/>
              <a:t>the sheer busyness of the task </a:t>
            </a:r>
          </a:p>
          <a:p>
            <a:r>
              <a:rPr lang="en-GB" dirty="0" smtClean="0"/>
              <a:t>the emotional aspect which can often bring out our own vulnerabilities</a:t>
            </a:r>
          </a:p>
          <a:p>
            <a:r>
              <a:rPr lang="en-GB" dirty="0" smtClean="0"/>
              <a:t>the </a:t>
            </a:r>
            <a:r>
              <a:rPr lang="en-GB" dirty="0"/>
              <a:t>close link for many primary teachers between personal and professional </a:t>
            </a:r>
            <a:r>
              <a:rPr lang="en-GB" dirty="0" smtClean="0"/>
              <a:t>identity</a:t>
            </a:r>
          </a:p>
          <a:p>
            <a:r>
              <a:rPr lang="en-GB" dirty="0" smtClean="0"/>
              <a:t>the power that teachers exert over young children, so that the teacher should not be too certain, if she is to avoid inhibiting creativity</a:t>
            </a:r>
          </a:p>
          <a:p>
            <a:endParaRPr lang="en-GB" dirty="0" smtClean="0"/>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2298492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solidFill>
                  <a:srgbClr val="0070C0"/>
                </a:solidFill>
              </a:rPr>
              <a:t>E</a:t>
            </a:r>
            <a:r>
              <a:rPr lang="en-GB" sz="2400" dirty="0" smtClean="0">
                <a:solidFill>
                  <a:srgbClr val="0070C0"/>
                </a:solidFill>
              </a:rPr>
              <a:t>xternal </a:t>
            </a:r>
            <a:r>
              <a:rPr lang="en-GB" sz="2400" dirty="0">
                <a:solidFill>
                  <a:srgbClr val="0070C0"/>
                </a:solidFill>
              </a:rPr>
              <a:t>constraints on expertise</a:t>
            </a:r>
            <a:endParaRPr lang="en-GB" sz="2400" dirty="0"/>
          </a:p>
        </p:txBody>
      </p:sp>
      <p:sp>
        <p:nvSpPr>
          <p:cNvPr id="3" name="Content Placeholder 2"/>
          <p:cNvSpPr>
            <a:spLocks noGrp="1"/>
          </p:cNvSpPr>
          <p:nvPr>
            <p:ph idx="1"/>
          </p:nvPr>
        </p:nvSpPr>
        <p:spPr>
          <a:xfrm>
            <a:off x="677334" y="1583646"/>
            <a:ext cx="8596668" cy="3880773"/>
          </a:xfrm>
        </p:spPr>
        <p:txBody>
          <a:bodyPr>
            <a:normAutofit/>
          </a:bodyPr>
          <a:lstStyle/>
          <a:p>
            <a:pPr marL="0" indent="0">
              <a:buNone/>
            </a:pPr>
            <a:r>
              <a:rPr lang="en-GB" dirty="0" smtClean="0"/>
              <a:t>There are also external constraints such as being:</a:t>
            </a:r>
            <a:endParaRPr lang="en-GB" dirty="0"/>
          </a:p>
          <a:p>
            <a:r>
              <a:rPr lang="en-GB" dirty="0" smtClean="0"/>
              <a:t>watched and judged by others, inspectors, heads, tutors and mentors (however unthreatening you try to be)</a:t>
            </a:r>
          </a:p>
          <a:p>
            <a:r>
              <a:rPr lang="en-GB" dirty="0" smtClean="0"/>
              <a:t>expected to conform to the requirements of </a:t>
            </a:r>
            <a:r>
              <a:rPr lang="en-GB" dirty="0" err="1" smtClean="0"/>
              <a:t>headteachers</a:t>
            </a:r>
            <a:r>
              <a:rPr lang="en-GB" dirty="0" smtClean="0"/>
              <a:t> and inspectors and teach according to a one-size fits-all model</a:t>
            </a:r>
          </a:p>
          <a:p>
            <a:r>
              <a:rPr lang="en-GB" dirty="0"/>
              <a:t>a</a:t>
            </a:r>
            <a:r>
              <a:rPr lang="en-GB" dirty="0" smtClean="0"/>
              <a:t>sked to cover a great deal of material at considerable pace.</a:t>
            </a:r>
            <a:endParaRPr lang="en-GB" dirty="0"/>
          </a:p>
          <a:p>
            <a:pPr marL="0" indent="0">
              <a:buNone/>
            </a:pPr>
            <a:r>
              <a:rPr lang="en-GB" dirty="0" smtClean="0"/>
              <a:t>Combined, these </a:t>
            </a:r>
            <a:r>
              <a:rPr lang="en-GB" dirty="0"/>
              <a:t>can often lead us </a:t>
            </a:r>
            <a:r>
              <a:rPr lang="en-GB" dirty="0" smtClean="0"/>
              <a:t>–and especially those who are new to the role- to </a:t>
            </a:r>
            <a:r>
              <a:rPr lang="en-GB" dirty="0" err="1"/>
              <a:t>overcontrol</a:t>
            </a:r>
            <a:r>
              <a:rPr lang="en-GB" dirty="0"/>
              <a:t>, talk too much, rely too much on </a:t>
            </a:r>
            <a:r>
              <a:rPr lang="en-GB" dirty="0" smtClean="0"/>
              <a:t>instruction and underestimate </a:t>
            </a:r>
            <a:r>
              <a:rPr lang="en-GB" dirty="0"/>
              <a:t>what children can </a:t>
            </a:r>
            <a:r>
              <a:rPr lang="en-GB" dirty="0" smtClean="0"/>
              <a:t>do.</a:t>
            </a:r>
          </a:p>
          <a:p>
            <a:pPr marL="0" indent="0">
              <a:buNone/>
            </a:pPr>
            <a:r>
              <a:rPr lang="en-GB" dirty="0" smtClean="0"/>
              <a:t>As a result, we easily narrow the opportunities open to children and encourage superficial learning.</a:t>
            </a:r>
            <a:endParaRPr lang="en-GB" dirty="0"/>
          </a:p>
        </p:txBody>
      </p:sp>
    </p:spTree>
    <p:extLst>
      <p:ext uri="{BB962C8B-B14F-4D97-AF65-F5344CB8AC3E}">
        <p14:creationId xmlns:p14="http://schemas.microsoft.com/office/powerpoint/2010/main" val="27760150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altLang="en-US" sz="2700" dirty="0">
                <a:solidFill>
                  <a:srgbClr val="0070C0"/>
                </a:solidFill>
                <a:ea typeface="Arial Unicode MS" panose="020B0604020202020204" pitchFamily="34" charset="-128"/>
                <a:cs typeface="Times New Roman" panose="02020603050405020304" pitchFamily="18" charset="0"/>
              </a:rPr>
              <a:t>Strategies, approaches and characteristics in developing </a:t>
            </a:r>
            <a:r>
              <a:rPr lang="en-GB" altLang="en-US" sz="2700" dirty="0" smtClean="0">
                <a:solidFill>
                  <a:srgbClr val="0070C0"/>
                </a:solidFill>
                <a:ea typeface="Arial Unicode MS" panose="020B0604020202020204" pitchFamily="34" charset="-128"/>
                <a:cs typeface="Times New Roman" panose="02020603050405020304" pitchFamily="18" charset="0"/>
              </a:rPr>
              <a:t>expertise (</a:t>
            </a:r>
            <a:r>
              <a:rPr lang="en-GB" sz="2700" dirty="0" smtClean="0">
                <a:solidFill>
                  <a:srgbClr val="0070C0"/>
                </a:solidFill>
              </a:rPr>
              <a:t>adapted </a:t>
            </a:r>
            <a:r>
              <a:rPr lang="en-GB" sz="2700" dirty="0">
                <a:solidFill>
                  <a:srgbClr val="0070C0"/>
                </a:solidFill>
              </a:rPr>
              <a:t>from Alexander, 2010, pp. 416-7</a:t>
            </a:r>
            <a:r>
              <a:rPr lang="en-GB" sz="2700" dirty="0" smtClean="0">
                <a:solidFill>
                  <a:srgbClr val="0070C0"/>
                </a:solidFill>
              </a:rPr>
              <a:t>)</a:t>
            </a:r>
            <a:r>
              <a:rPr lang="en-GB" sz="2400" dirty="0" smtClean="0"/>
              <a:t/>
            </a:r>
            <a:br>
              <a:rPr lang="en-GB" sz="2400" dirty="0" smtClean="0"/>
            </a:br>
            <a:endParaRPr lang="en-GB" sz="2400" dirty="0">
              <a:solidFill>
                <a:srgbClr val="0070C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5031415"/>
              </p:ext>
            </p:extLst>
          </p:nvPr>
        </p:nvGraphicFramePr>
        <p:xfrm>
          <a:off x="1012371" y="2188029"/>
          <a:ext cx="6283803" cy="3832860"/>
        </p:xfrm>
        <a:graphic>
          <a:graphicData uri="http://schemas.openxmlformats.org/drawingml/2006/table">
            <a:tbl>
              <a:tblPr>
                <a:tableStyleId>{5C22544A-7EE6-4342-B048-85BDC9FD1C3A}</a:tableStyleId>
              </a:tblPr>
              <a:tblGrid>
                <a:gridCol w="860527"/>
                <a:gridCol w="1721054"/>
                <a:gridCol w="2464236"/>
                <a:gridCol w="1237986"/>
              </a:tblGrid>
              <a:tr h="280135">
                <a:tc>
                  <a:txBody>
                    <a:bodyPr/>
                    <a:lstStyle/>
                    <a:p>
                      <a:pPr algn="ctr">
                        <a:spcAft>
                          <a:spcPts val="0"/>
                        </a:spcAft>
                      </a:pPr>
                      <a:r>
                        <a:rPr lang="en-GB" sz="1400" kern="50" dirty="0">
                          <a:effectLst/>
                        </a:rPr>
                        <a:t>Stage</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lgn="ctr">
                        <a:spcAft>
                          <a:spcPts val="0"/>
                        </a:spcAft>
                      </a:pPr>
                      <a:r>
                        <a:rPr lang="en-GB" sz="1400" kern="50" dirty="0">
                          <a:effectLst/>
                        </a:rPr>
                        <a:t>Strategies</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lgn="ctr">
                        <a:spcAft>
                          <a:spcPts val="0"/>
                        </a:spcAft>
                      </a:pPr>
                      <a:r>
                        <a:rPr lang="en-GB" sz="1400" kern="50" dirty="0">
                          <a:effectLst/>
                        </a:rPr>
                        <a:t>Overall approach</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lgn="ctr">
                        <a:spcAft>
                          <a:spcPts val="0"/>
                        </a:spcAft>
                      </a:pPr>
                      <a:r>
                        <a:rPr lang="en-GB" sz="1400" kern="50" dirty="0">
                          <a:effectLst/>
                        </a:rPr>
                        <a:t>Characteristic</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r>
              <a:tr h="482845">
                <a:tc>
                  <a:txBody>
                    <a:bodyPr/>
                    <a:lstStyle/>
                    <a:p>
                      <a:pPr>
                        <a:spcAft>
                          <a:spcPts val="0"/>
                        </a:spcAft>
                      </a:pPr>
                      <a:r>
                        <a:rPr lang="en-GB" sz="1400" kern="50" dirty="0">
                          <a:effectLst/>
                        </a:rPr>
                        <a:t>Novice</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smtClean="0">
                          <a:effectLst/>
                        </a:rPr>
                        <a:t>Context-free </a:t>
                      </a:r>
                      <a:r>
                        <a:rPr lang="en-GB" sz="1400" kern="50" dirty="0">
                          <a:effectLst/>
                        </a:rPr>
                        <a:t>rules </a:t>
                      </a:r>
                      <a:r>
                        <a:rPr lang="en-GB" sz="1400" kern="50" dirty="0" smtClean="0">
                          <a:effectLst/>
                        </a:rPr>
                        <a:t>    and </a:t>
                      </a:r>
                      <a:r>
                        <a:rPr lang="en-GB" sz="1400" kern="50" dirty="0">
                          <a:effectLst/>
                        </a:rPr>
                        <a:t>guidelines</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Relatively inflexible, limited skill</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Deliberate</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r>
              <a:tr h="482845">
                <a:tc>
                  <a:txBody>
                    <a:bodyPr/>
                    <a:lstStyle/>
                    <a:p>
                      <a:pPr>
                        <a:spcAft>
                          <a:spcPts val="0"/>
                        </a:spcAft>
                      </a:pPr>
                      <a:r>
                        <a:rPr lang="en-GB" sz="1400" kern="50">
                          <a:effectLst/>
                        </a:rPr>
                        <a:t>Advanced beginner</a:t>
                      </a:r>
                      <a:endParaRPr lang="en-GB" sz="1400" kern="5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Practical case knowledge</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Use of rules qualified by greater  understanding of conditions</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Insightful</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r>
              <a:tr h="482845">
                <a:tc>
                  <a:txBody>
                    <a:bodyPr/>
                    <a:lstStyle/>
                    <a:p>
                      <a:pPr>
                        <a:spcAft>
                          <a:spcPts val="0"/>
                        </a:spcAft>
                      </a:pPr>
                      <a:r>
                        <a:rPr lang="en-GB" sz="1400" kern="50">
                          <a:effectLst/>
                        </a:rPr>
                        <a:t>Competent</a:t>
                      </a:r>
                      <a:endParaRPr lang="en-GB" sz="1400" kern="5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Discrimination of what matters or not</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Conscious choices, but not yet fast, fluid or flexible</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Rational</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r>
              <a:tr h="888265">
                <a:tc>
                  <a:txBody>
                    <a:bodyPr/>
                    <a:lstStyle/>
                    <a:p>
                      <a:pPr>
                        <a:spcAft>
                          <a:spcPts val="0"/>
                        </a:spcAft>
                      </a:pPr>
                      <a:r>
                        <a:rPr lang="en-GB" sz="1400" kern="50">
                          <a:effectLst/>
                        </a:rPr>
                        <a:t>Proficient</a:t>
                      </a:r>
                      <a:endParaRPr lang="en-GB" sz="1400" kern="5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Accumulated case knowledge enabling key points to be noticed</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Degree of intuition based on prediction of pupil response</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Intuitive</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r>
              <a:tr h="888265">
                <a:tc>
                  <a:txBody>
                    <a:bodyPr/>
                    <a:lstStyle/>
                    <a:p>
                      <a:pPr>
                        <a:spcAft>
                          <a:spcPts val="0"/>
                        </a:spcAft>
                      </a:pPr>
                      <a:r>
                        <a:rPr lang="en-GB" sz="1400" kern="50" dirty="0">
                          <a:effectLst/>
                        </a:rPr>
                        <a:t>Expert</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Deep reserves of tacit knowledge</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a:effectLst/>
                        </a:rPr>
                        <a:t>Apparently effortless, fluid, instinctive, though able to fall back on deliberate, analytical approach </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c>
                  <a:txBody>
                    <a:bodyPr/>
                    <a:lstStyle/>
                    <a:p>
                      <a:pPr>
                        <a:spcAft>
                          <a:spcPts val="0"/>
                        </a:spcAft>
                      </a:pPr>
                      <a:r>
                        <a:rPr lang="en-GB" sz="1400" kern="50" dirty="0" err="1">
                          <a:effectLst/>
                        </a:rPr>
                        <a:t>Arational</a:t>
                      </a:r>
                      <a:endParaRPr lang="en-GB" sz="1400" kern="50" dirty="0">
                        <a:effectLst/>
                        <a:latin typeface="Times New Roman" panose="02020603050405020304" pitchFamily="18" charset="0"/>
                        <a:ea typeface="Arial Unicode MS" panose="020B0604020202020204" pitchFamily="34" charset="-128"/>
                      </a:endParaRPr>
                    </a:p>
                  </a:txBody>
                  <a:tcPr marL="34925" marR="34925" marT="34925" marB="34925"/>
                </a:tc>
              </a:tr>
            </a:tbl>
          </a:graphicData>
        </a:graphic>
      </p:graphicFrame>
    </p:spTree>
    <p:extLst>
      <p:ext uri="{BB962C8B-B14F-4D97-AF65-F5344CB8AC3E}">
        <p14:creationId xmlns:p14="http://schemas.microsoft.com/office/powerpoint/2010/main" val="1220892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solidFill>
                  <a:srgbClr val="0070C0"/>
                </a:solidFill>
              </a:rPr>
              <a:t>Implications for the development of </a:t>
            </a:r>
            <a:r>
              <a:rPr lang="en-GB" sz="2400" dirty="0" smtClean="0">
                <a:solidFill>
                  <a:srgbClr val="0070C0"/>
                </a:solidFill>
              </a:rPr>
              <a:t>primary </a:t>
            </a:r>
            <a:r>
              <a:rPr lang="en-GB" sz="2400" dirty="0" err="1" smtClean="0">
                <a:solidFill>
                  <a:srgbClr val="0070C0"/>
                </a:solidFill>
              </a:rPr>
              <a:t>classteacher</a:t>
            </a:r>
            <a:r>
              <a:rPr lang="en-GB" sz="2400" dirty="0" smtClean="0">
                <a:solidFill>
                  <a:srgbClr val="0070C0"/>
                </a:solidFill>
              </a:rPr>
              <a:t> expertise</a:t>
            </a:r>
            <a:endParaRPr lang="en-GB" sz="2400" dirty="0"/>
          </a:p>
        </p:txBody>
      </p:sp>
      <p:sp>
        <p:nvSpPr>
          <p:cNvPr id="3" name="Content Placeholder 2"/>
          <p:cNvSpPr>
            <a:spLocks noGrp="1"/>
          </p:cNvSpPr>
          <p:nvPr>
            <p:ph idx="1"/>
          </p:nvPr>
        </p:nvSpPr>
        <p:spPr/>
        <p:txBody>
          <a:bodyPr/>
          <a:lstStyle/>
          <a:p>
            <a:endParaRPr lang="en-GB" dirty="0" smtClean="0"/>
          </a:p>
          <a:p>
            <a:pPr marL="0" indent="0">
              <a:buNone/>
            </a:pPr>
            <a:r>
              <a:rPr lang="en-GB" dirty="0" smtClean="0"/>
              <a:t>Expertise in teaching a class of young children:</a:t>
            </a:r>
          </a:p>
          <a:p>
            <a:r>
              <a:rPr lang="en-GB" dirty="0"/>
              <a:t>involves being in control, without controlling</a:t>
            </a:r>
          </a:p>
          <a:p>
            <a:r>
              <a:rPr lang="en-GB" dirty="0" smtClean="0"/>
              <a:t>requires </a:t>
            </a:r>
            <a:r>
              <a:rPr lang="en-GB" dirty="0"/>
              <a:t>confidence, based on subject knowledge, knowledge of the class, well-planned lessons, and knowledge of one’s own strengths and weaknesses </a:t>
            </a:r>
            <a:r>
              <a:rPr lang="en-GB" dirty="0" smtClean="0"/>
              <a:t>and collaboration with others</a:t>
            </a:r>
            <a:endParaRPr lang="en-GB" dirty="0"/>
          </a:p>
          <a:p>
            <a:r>
              <a:rPr lang="en-GB" dirty="0" smtClean="0"/>
              <a:t>takes years to build up and is never </a:t>
            </a:r>
            <a:r>
              <a:rPr lang="en-GB" dirty="0"/>
              <a:t>fully </a:t>
            </a:r>
            <a:r>
              <a:rPr lang="en-GB" dirty="0" smtClean="0"/>
              <a:t>achieved</a:t>
            </a:r>
            <a:endParaRPr lang="en-GB" dirty="0"/>
          </a:p>
          <a:p>
            <a:endParaRPr lang="en-GB" dirty="0"/>
          </a:p>
        </p:txBody>
      </p:sp>
    </p:spTree>
    <p:extLst>
      <p:ext uri="{BB962C8B-B14F-4D97-AF65-F5344CB8AC3E}">
        <p14:creationId xmlns:p14="http://schemas.microsoft.com/office/powerpoint/2010/main" val="2701719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0070C0"/>
                </a:solidFill>
              </a:rPr>
              <a:t>Possible implications for mentors 1: skills and craft knowledge</a:t>
            </a:r>
            <a:r>
              <a:rPr lang="en-GB" sz="2400" b="1" dirty="0" smtClean="0">
                <a:solidFill>
                  <a:srgbClr val="0070C0"/>
                </a:solidFill>
              </a:rPr>
              <a:t/>
            </a:r>
            <a:br>
              <a:rPr lang="en-GB" sz="2400" b="1" dirty="0" smtClean="0">
                <a:solidFill>
                  <a:srgbClr val="0070C0"/>
                </a:solidFill>
              </a:rPr>
            </a:br>
            <a:endParaRPr lang="en-GB" sz="2400" b="1" dirty="0">
              <a:solidFill>
                <a:srgbClr val="0070C0"/>
              </a:solidFill>
            </a:endParaRPr>
          </a:p>
        </p:txBody>
      </p:sp>
      <p:sp>
        <p:nvSpPr>
          <p:cNvPr id="3" name="Content Placeholder 2"/>
          <p:cNvSpPr>
            <a:spLocks noGrp="1"/>
          </p:cNvSpPr>
          <p:nvPr>
            <p:ph idx="1"/>
          </p:nvPr>
        </p:nvSpPr>
        <p:spPr>
          <a:xfrm>
            <a:off x="677334" y="1834017"/>
            <a:ext cx="8596668" cy="3880773"/>
          </a:xfrm>
        </p:spPr>
        <p:txBody>
          <a:bodyPr>
            <a:normAutofit fontScale="92500" lnSpcReduction="20000"/>
          </a:bodyPr>
          <a:lstStyle/>
          <a:p>
            <a:pPr marL="0" indent="0">
              <a:buNone/>
            </a:pPr>
            <a:r>
              <a:rPr lang="en-GB" dirty="0" smtClean="0"/>
              <a:t>I suggest that mentors should work on trying with students to:</a:t>
            </a:r>
          </a:p>
          <a:p>
            <a:r>
              <a:rPr lang="en-GB" dirty="0" smtClean="0"/>
              <a:t>help them recognise that one </a:t>
            </a:r>
            <a:r>
              <a:rPr lang="en-GB" smtClean="0"/>
              <a:t>does not become </a:t>
            </a:r>
            <a:r>
              <a:rPr lang="en-GB" dirty="0" smtClean="0"/>
              <a:t>an outstanding teacher in every respect quickly</a:t>
            </a:r>
          </a:p>
          <a:p>
            <a:r>
              <a:rPr lang="en-GB" dirty="0" smtClean="0"/>
              <a:t>develop </a:t>
            </a:r>
            <a:r>
              <a:rPr lang="en-GB" dirty="0"/>
              <a:t>PCK rather than subject knowledge, as </a:t>
            </a:r>
            <a:r>
              <a:rPr lang="en-GB" dirty="0" smtClean="0"/>
              <a:t>such, with a particular focus on children’s common misconceptions</a:t>
            </a:r>
          </a:p>
          <a:p>
            <a:r>
              <a:rPr lang="en-GB" dirty="0" smtClean="0"/>
              <a:t>build </a:t>
            </a:r>
            <a:r>
              <a:rPr lang="en-GB" dirty="0"/>
              <a:t>up case knowledge by watching </a:t>
            </a:r>
            <a:r>
              <a:rPr lang="en-GB" dirty="0" smtClean="0"/>
              <a:t>(several) other </a:t>
            </a:r>
            <a:r>
              <a:rPr lang="en-GB" dirty="0"/>
              <a:t>teachers at work and trying to identify what they </a:t>
            </a:r>
            <a:r>
              <a:rPr lang="en-GB" dirty="0" smtClean="0"/>
              <a:t>do and why</a:t>
            </a:r>
          </a:p>
          <a:p>
            <a:r>
              <a:rPr lang="en-GB" dirty="0"/>
              <a:t>p</a:t>
            </a:r>
            <a:r>
              <a:rPr lang="en-GB" dirty="0" smtClean="0"/>
              <a:t>lan carefully but </a:t>
            </a:r>
            <a:r>
              <a:rPr lang="en-GB" dirty="0"/>
              <a:t>for </a:t>
            </a:r>
            <a:r>
              <a:rPr lang="en-GB" dirty="0" smtClean="0"/>
              <a:t>flexibility, and recognising how short-term planning fits into a longer view of progression</a:t>
            </a:r>
          </a:p>
          <a:p>
            <a:endParaRPr lang="en-GB" dirty="0"/>
          </a:p>
          <a:p>
            <a:pPr marL="0" indent="0">
              <a:buNone/>
            </a:pPr>
            <a:r>
              <a:rPr lang="en-GB" dirty="0"/>
              <a:t>Shulman (2004, p 564) sees case studies as valuable because 'participants are urged to elaborate on .. what actually happened, what was said and done, how all that occurred made them feel... to dig deep into the particularity of the context because it is in the devilish details that practice differs dramatically from theory.' </a:t>
            </a:r>
          </a:p>
          <a:p>
            <a:endParaRPr lang="en-GB" dirty="0" smtClean="0"/>
          </a:p>
          <a:p>
            <a:endParaRPr lang="en-GB" dirty="0"/>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19169632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solidFill>
                  <a:srgbClr val="0070C0"/>
                </a:solidFill>
              </a:rPr>
              <a:t>Possible implications for </a:t>
            </a:r>
            <a:r>
              <a:rPr lang="en-GB" sz="2400" dirty="0" smtClean="0">
                <a:solidFill>
                  <a:srgbClr val="0070C0"/>
                </a:solidFill>
              </a:rPr>
              <a:t>mentors 2: </a:t>
            </a:r>
            <a:r>
              <a:rPr lang="en-GB" sz="2400" dirty="0">
                <a:solidFill>
                  <a:srgbClr val="0070C0"/>
                </a:solidFill>
              </a:rPr>
              <a:t>attitudes and beliefs</a:t>
            </a:r>
            <a:endParaRPr lang="en-GB" sz="2400" dirty="0"/>
          </a:p>
        </p:txBody>
      </p:sp>
      <p:sp>
        <p:nvSpPr>
          <p:cNvPr id="3" name="Content Placeholder 2"/>
          <p:cNvSpPr>
            <a:spLocks noGrp="1"/>
          </p:cNvSpPr>
          <p:nvPr>
            <p:ph idx="1"/>
          </p:nvPr>
        </p:nvSpPr>
        <p:spPr>
          <a:xfrm>
            <a:off x="677334" y="1676401"/>
            <a:ext cx="8596668" cy="4364962"/>
          </a:xfrm>
        </p:spPr>
        <p:txBody>
          <a:bodyPr>
            <a:normAutofit fontScale="92500" lnSpcReduction="20000"/>
          </a:bodyPr>
          <a:lstStyle/>
          <a:p>
            <a:pPr marL="0" indent="0">
              <a:buNone/>
            </a:pPr>
            <a:r>
              <a:rPr lang="en-GB" dirty="0" err="1"/>
              <a:t>Twiselton's</a:t>
            </a:r>
            <a:r>
              <a:rPr lang="en-GB" dirty="0"/>
              <a:t> (2006) research into primary student teachers </a:t>
            </a:r>
            <a:r>
              <a:rPr lang="en-GB" dirty="0" smtClean="0"/>
              <a:t>characterises</a:t>
            </a:r>
            <a:endParaRPr lang="en-GB" dirty="0"/>
          </a:p>
          <a:p>
            <a:r>
              <a:rPr lang="en-GB" dirty="0"/>
              <a:t>some as 'task managers', with little emphasis on children's learning;</a:t>
            </a:r>
          </a:p>
          <a:p>
            <a:r>
              <a:rPr lang="en-GB" dirty="0"/>
              <a:t>some as 'curriculum deliverers' where the focus is more on learning but largely based on external demands; and</a:t>
            </a:r>
          </a:p>
          <a:p>
            <a:r>
              <a:rPr lang="en-GB" dirty="0"/>
              <a:t>some as 'concept/skill builders' where they understand and encouraged patterns of learning beyond the task. </a:t>
            </a:r>
            <a:endParaRPr lang="en-GB" dirty="0" smtClean="0"/>
          </a:p>
          <a:p>
            <a:endParaRPr lang="en-GB" dirty="0" smtClean="0"/>
          </a:p>
          <a:p>
            <a:pPr marL="0" indent="0">
              <a:buNone/>
            </a:pPr>
            <a:r>
              <a:rPr lang="en-GB" dirty="0" smtClean="0"/>
              <a:t>So, mentors have a key role for:</a:t>
            </a:r>
            <a:endParaRPr lang="en-GB" dirty="0"/>
          </a:p>
          <a:p>
            <a:r>
              <a:rPr lang="en-GB" dirty="0"/>
              <a:t>influencing students’ </a:t>
            </a:r>
            <a:r>
              <a:rPr lang="en-GB" dirty="0" smtClean="0"/>
              <a:t>beliefs </a:t>
            </a:r>
            <a:r>
              <a:rPr lang="en-GB" dirty="0"/>
              <a:t>about teaching and </a:t>
            </a:r>
            <a:r>
              <a:rPr lang="en-GB" dirty="0" smtClean="0"/>
              <a:t>children so that they see the immediate task as part of a bigger picture and understand the importance of their own (and children’s) beliefs about ability</a:t>
            </a:r>
          </a:p>
          <a:p>
            <a:r>
              <a:rPr lang="en-GB" dirty="0"/>
              <a:t>e</a:t>
            </a:r>
            <a:r>
              <a:rPr lang="en-GB" dirty="0" smtClean="0"/>
              <a:t>ncouraging students to understand the emotional and relational aspects of teaching and so of judgement rather than just to be curriculum deliverers</a:t>
            </a:r>
            <a:endParaRPr lang="en-GB" dirty="0"/>
          </a:p>
          <a:p>
            <a:r>
              <a:rPr lang="en-GB" dirty="0"/>
              <a:t>h</a:t>
            </a:r>
            <a:r>
              <a:rPr lang="en-GB" dirty="0" smtClean="0"/>
              <a:t>elping students to be attuned to children and maintain their own enthusiasm and passion for teaching</a:t>
            </a:r>
            <a:endParaRPr lang="en-GB" dirty="0"/>
          </a:p>
        </p:txBody>
      </p:sp>
    </p:spTree>
    <p:extLst>
      <p:ext uri="{BB962C8B-B14F-4D97-AF65-F5344CB8AC3E}">
        <p14:creationId xmlns:p14="http://schemas.microsoft.com/office/powerpoint/2010/main" val="2755451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0070C0"/>
                </a:solidFill>
              </a:rPr>
              <a:t>A few last comments </a:t>
            </a:r>
            <a:endParaRPr lang="en-GB" sz="2400" dirty="0">
              <a:solidFill>
                <a:srgbClr val="0070C0"/>
              </a:solidFill>
            </a:endParaRPr>
          </a:p>
        </p:txBody>
      </p:sp>
      <p:sp>
        <p:nvSpPr>
          <p:cNvPr id="3" name="Content Placeholder 2"/>
          <p:cNvSpPr>
            <a:spLocks noGrp="1"/>
          </p:cNvSpPr>
          <p:nvPr>
            <p:ph idx="1"/>
          </p:nvPr>
        </p:nvSpPr>
        <p:spPr/>
        <p:txBody>
          <a:bodyPr/>
          <a:lstStyle/>
          <a:p>
            <a:pPr marL="0" indent="0">
              <a:buNone/>
            </a:pPr>
            <a:r>
              <a:rPr lang="en-GB" dirty="0" smtClean="0"/>
              <a:t>Please feel free to comment, to challenge or ask questions, especially ones which we can explore further in the afternoon workshop.</a:t>
            </a:r>
          </a:p>
          <a:p>
            <a:pPr marL="0" indent="0">
              <a:buNone/>
            </a:pPr>
            <a:endParaRPr lang="en-GB" dirty="0"/>
          </a:p>
          <a:p>
            <a:pPr marL="0" indent="0">
              <a:buNone/>
            </a:pPr>
            <a:r>
              <a:rPr lang="en-GB" dirty="0" smtClean="0"/>
              <a:t>If you are interested in my book, I have a few copies with me or it can be </a:t>
            </a:r>
            <a:r>
              <a:rPr lang="en-GB" dirty="0"/>
              <a:t>ordered via </a:t>
            </a:r>
            <a:r>
              <a:rPr lang="en-GB" dirty="0" smtClean="0">
                <a:hlinkClick r:id="rId2"/>
              </a:rPr>
              <a:t>http://criticalpublishing.com/index.php/browse-by-subject-1/teacher-training.html</a:t>
            </a:r>
            <a:r>
              <a:rPr lang="en-GB" dirty="0" smtClean="0"/>
              <a:t> </a:t>
            </a:r>
          </a:p>
          <a:p>
            <a:pPr marL="0" indent="0">
              <a:buNone/>
            </a:pPr>
            <a:endParaRPr lang="en-GB" dirty="0" smtClean="0"/>
          </a:p>
          <a:p>
            <a:pPr marL="0" indent="0">
              <a:buNone/>
            </a:pPr>
            <a:r>
              <a:rPr lang="en-GB" dirty="0" smtClean="0"/>
              <a:t>Thank you for listening. I hope that you have found the ideas resonate with your own experience- and good luck in your further work with students.</a:t>
            </a:r>
          </a:p>
        </p:txBody>
      </p:sp>
    </p:spTree>
    <p:extLst>
      <p:ext uri="{BB962C8B-B14F-4D97-AF65-F5344CB8AC3E}">
        <p14:creationId xmlns:p14="http://schemas.microsoft.com/office/powerpoint/2010/main" val="767438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64471" y="-1752599"/>
            <a:ext cx="10018713" cy="1752599"/>
          </a:xfrm>
        </p:spPr>
        <p:txBody>
          <a:bodyPr/>
          <a:lstStyle/>
          <a:p>
            <a:endParaRPr lang="en-GB" dirty="0"/>
          </a:p>
        </p:txBody>
      </p:sp>
      <p:sp>
        <p:nvSpPr>
          <p:cNvPr id="3" name="Content Placeholder 2"/>
          <p:cNvSpPr>
            <a:spLocks noGrp="1"/>
          </p:cNvSpPr>
          <p:nvPr>
            <p:ph idx="1"/>
          </p:nvPr>
        </p:nvSpPr>
        <p:spPr>
          <a:xfrm>
            <a:off x="354757" y="1924721"/>
            <a:ext cx="10018713" cy="3124201"/>
          </a:xfrm>
        </p:spPr>
        <p:txBody>
          <a:bodyPr>
            <a:normAutofit/>
          </a:bodyPr>
          <a:lstStyle/>
          <a:p>
            <a:pPr marL="0" indent="0">
              <a:buNone/>
            </a:pPr>
            <a:r>
              <a:rPr lang="en-GB" i="1" dirty="0"/>
              <a:t>'The regular classroom teacher is confronted, not with a single patient, but with a classroom filled with 25 to 35 youngsters. The teacher's goals are multiple … Even in the ubiquitous primary reading group, the teacher must simultaneously be concerned with the learning of decoding skills as well as comprehension, with motivation and love of reading as well as word-attack, and must monitor the performance of the six to eight students in front of her while not losing touch with the other two dozen in the room … The only time a physician could possibly encounter a situation of comparable complexity would be in the emergency room of a hospital during or after a natural disaster.' </a:t>
            </a:r>
            <a:endParaRPr lang="en-GB" i="1" dirty="0" smtClean="0"/>
          </a:p>
          <a:p>
            <a:pPr marL="0" indent="0">
              <a:buNone/>
            </a:pPr>
            <a:r>
              <a:rPr lang="en-GB" i="1" dirty="0" smtClean="0"/>
              <a:t>(</a:t>
            </a:r>
            <a:r>
              <a:rPr lang="en-GB" i="1" dirty="0"/>
              <a:t>Shulman, 2004, p 504)</a:t>
            </a:r>
            <a:endParaRPr lang="en-GB" dirty="0"/>
          </a:p>
          <a:p>
            <a:endParaRPr lang="en-GB" dirty="0"/>
          </a:p>
        </p:txBody>
      </p:sp>
    </p:spTree>
    <p:extLst>
      <p:ext uri="{BB962C8B-B14F-4D97-AF65-F5344CB8AC3E}">
        <p14:creationId xmlns:p14="http://schemas.microsoft.com/office/powerpoint/2010/main" val="28712888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400" dirty="0" smtClean="0">
                <a:solidFill>
                  <a:srgbClr val="0070C0"/>
                </a:solidFill>
              </a:rPr>
              <a:t>References</a:t>
            </a:r>
            <a:endParaRPr lang="en-GB" sz="2400" dirty="0">
              <a:solidFill>
                <a:srgbClr val="0070C0"/>
              </a:solidFill>
            </a:endParaRPr>
          </a:p>
        </p:txBody>
      </p:sp>
      <p:sp>
        <p:nvSpPr>
          <p:cNvPr id="3" name="Content Placeholder 2"/>
          <p:cNvSpPr>
            <a:spLocks noGrp="1"/>
          </p:cNvSpPr>
          <p:nvPr>
            <p:ph idx="1"/>
          </p:nvPr>
        </p:nvSpPr>
        <p:spPr>
          <a:xfrm>
            <a:off x="677334" y="1616304"/>
            <a:ext cx="8596668" cy="3880773"/>
          </a:xfrm>
        </p:spPr>
        <p:txBody>
          <a:bodyPr>
            <a:normAutofit fontScale="25000" lnSpcReduction="20000"/>
          </a:bodyPr>
          <a:lstStyle/>
          <a:p>
            <a:pPr marL="0" indent="0">
              <a:buNone/>
            </a:pPr>
            <a:r>
              <a:rPr lang="en-US" sz="5600" dirty="0"/>
              <a:t>Alexander, R. (Ed). (2010). </a:t>
            </a:r>
            <a:r>
              <a:rPr lang="en-US" sz="5600" i="1" dirty="0"/>
              <a:t>Children, their World, their Education - final report and </a:t>
            </a:r>
            <a:r>
              <a:rPr lang="en-US" sz="5600" i="1" dirty="0" smtClean="0"/>
              <a:t>recommendations 	of the </a:t>
            </a:r>
            <a:r>
              <a:rPr lang="en-US" sz="5600" i="1" dirty="0"/>
              <a:t>Cambridge Primary Review. </a:t>
            </a:r>
            <a:r>
              <a:rPr lang="en-US" sz="5600" dirty="0"/>
              <a:t> Abingdon, Routledge</a:t>
            </a:r>
            <a:r>
              <a:rPr lang="en-US" sz="5600" dirty="0" smtClean="0"/>
              <a:t>.</a:t>
            </a:r>
          </a:p>
          <a:p>
            <a:pPr marL="0" indent="0">
              <a:buNone/>
            </a:pPr>
            <a:r>
              <a:rPr lang="en-GB" sz="5600" dirty="0"/>
              <a:t>Cooper, P., &amp; McIntyre, D. (1996). </a:t>
            </a:r>
            <a:r>
              <a:rPr lang="en-GB" sz="5600" i="1" dirty="0"/>
              <a:t>Effective teaching and learning</a:t>
            </a:r>
            <a:r>
              <a:rPr lang="en-GB" sz="5600" dirty="0"/>
              <a:t>. Buckingham: </a:t>
            </a:r>
            <a:r>
              <a:rPr lang="en-GB" sz="5600" dirty="0" smtClean="0"/>
              <a:t>Open University </a:t>
            </a:r>
            <a:r>
              <a:rPr lang="en-GB" sz="5600" dirty="0"/>
              <a:t>Press. </a:t>
            </a:r>
            <a:endParaRPr lang="en-GB" sz="5600" b="1" dirty="0" smtClean="0"/>
          </a:p>
          <a:p>
            <a:pPr marL="0" indent="0">
              <a:buNone/>
            </a:pPr>
            <a:r>
              <a:rPr lang="en-GB" sz="5600" dirty="0"/>
              <a:t>Eaude, T. (2012). </a:t>
            </a:r>
            <a:r>
              <a:rPr lang="en-GB" sz="5600" i="1" dirty="0"/>
              <a:t>How do expert primary </a:t>
            </a:r>
            <a:r>
              <a:rPr lang="en-GB" sz="5600" i="1" dirty="0" err="1"/>
              <a:t>classteachers</a:t>
            </a:r>
            <a:r>
              <a:rPr lang="en-GB" sz="5600" i="1" dirty="0"/>
              <a:t> really work? A critical guide </a:t>
            </a:r>
            <a:r>
              <a:rPr lang="en-GB" sz="5600" i="1" dirty="0" smtClean="0"/>
              <a:t>for teachers</a:t>
            </a:r>
            <a:r>
              <a:rPr lang="en-GB" sz="5600" i="1" dirty="0"/>
              <a:t>, </a:t>
            </a:r>
            <a:r>
              <a:rPr lang="en-GB" sz="5600" i="1" dirty="0" smtClean="0"/>
              <a:t>	</a:t>
            </a:r>
            <a:r>
              <a:rPr lang="en-GB" sz="5600" i="1" dirty="0" err="1" smtClean="0"/>
              <a:t>headteachers</a:t>
            </a:r>
            <a:r>
              <a:rPr lang="en-GB" sz="5600" i="1" dirty="0" smtClean="0"/>
              <a:t> </a:t>
            </a:r>
            <a:r>
              <a:rPr lang="en-GB" sz="5600" i="1" dirty="0"/>
              <a:t>and teacher educators. </a:t>
            </a:r>
            <a:r>
              <a:rPr lang="en-GB" sz="5600" dirty="0"/>
              <a:t>Critical </a:t>
            </a:r>
            <a:r>
              <a:rPr lang="en-GB" sz="5600" dirty="0" smtClean="0"/>
              <a:t>Publishing www.criticalpublishing.com</a:t>
            </a:r>
            <a:endParaRPr lang="en-GB" sz="5600" dirty="0"/>
          </a:p>
          <a:p>
            <a:pPr marL="0" indent="0">
              <a:buNone/>
            </a:pPr>
            <a:r>
              <a:rPr lang="en-GB" sz="5600" dirty="0" smtClean="0"/>
              <a:t>Eaude, T. (2014) </a:t>
            </a:r>
            <a:r>
              <a:rPr lang="en-GB" sz="5600" dirty="0"/>
              <a:t>What makes primary </a:t>
            </a:r>
            <a:r>
              <a:rPr lang="en-GB" sz="5600" dirty="0" err="1" smtClean="0"/>
              <a:t>classteachers</a:t>
            </a:r>
            <a:r>
              <a:rPr lang="en-GB" sz="5600" dirty="0" smtClean="0"/>
              <a:t> special</a:t>
            </a:r>
            <a:r>
              <a:rPr lang="en-GB" sz="5600" dirty="0"/>
              <a:t>? Exploring the features of </a:t>
            </a:r>
            <a:r>
              <a:rPr lang="en-GB" sz="5600" dirty="0" smtClean="0"/>
              <a:t>	expertise </a:t>
            </a:r>
            <a:r>
              <a:rPr lang="en-GB" sz="5600" dirty="0"/>
              <a:t>in the </a:t>
            </a:r>
            <a:r>
              <a:rPr lang="en-GB" sz="5600" dirty="0" smtClean="0"/>
              <a:t>	primary classroom </a:t>
            </a:r>
            <a:r>
              <a:rPr lang="en-GB" sz="5600" i="1" dirty="0" smtClean="0"/>
              <a:t>Teachers </a:t>
            </a:r>
            <a:r>
              <a:rPr lang="en-GB" sz="5600" i="1" dirty="0"/>
              <a:t>and </a:t>
            </a:r>
            <a:r>
              <a:rPr lang="en-GB" sz="5600" i="1" dirty="0" smtClean="0"/>
              <a:t>Teaching: Theory </a:t>
            </a:r>
            <a:r>
              <a:rPr lang="en-GB" sz="5600" i="1" dirty="0"/>
              <a:t>and </a:t>
            </a:r>
            <a:r>
              <a:rPr lang="en-GB" sz="5600" i="1" dirty="0" smtClean="0"/>
              <a:t>Practice, 20 (1), </a:t>
            </a:r>
            <a:r>
              <a:rPr lang="en-GB" sz="5600" dirty="0" smtClean="0"/>
              <a:t>4-18 </a:t>
            </a:r>
          </a:p>
          <a:p>
            <a:pPr marL="0" indent="0">
              <a:buNone/>
            </a:pPr>
            <a:r>
              <a:rPr lang="en-GB" sz="5600" dirty="0"/>
              <a:t>	</a:t>
            </a:r>
            <a:r>
              <a:rPr lang="en-GB" sz="5600" dirty="0" smtClean="0"/>
              <a:t>(DOI</a:t>
            </a:r>
            <a:r>
              <a:rPr lang="en-GB" sz="5600" dirty="0"/>
              <a:t>: 10.1080/13540602.2013.848513</a:t>
            </a:r>
            <a:r>
              <a:rPr lang="en-GB" sz="5600" dirty="0" smtClean="0"/>
              <a:t>).</a:t>
            </a:r>
          </a:p>
          <a:p>
            <a:pPr marL="0" indent="0">
              <a:buNone/>
            </a:pPr>
            <a:r>
              <a:rPr lang="en-US" sz="5600" dirty="0"/>
              <a:t>Elliott, J.G., </a:t>
            </a:r>
            <a:r>
              <a:rPr lang="en-US" sz="5600" dirty="0" err="1"/>
              <a:t>Stemler</a:t>
            </a:r>
            <a:r>
              <a:rPr lang="en-US" sz="5600" dirty="0"/>
              <a:t>, S.E</a:t>
            </a:r>
            <a:r>
              <a:rPr lang="en-US" sz="5600" dirty="0" smtClean="0"/>
              <a:t>., </a:t>
            </a:r>
            <a:r>
              <a:rPr lang="en-US" sz="5600" dirty="0"/>
              <a:t>Sternberg, R.J., </a:t>
            </a:r>
            <a:r>
              <a:rPr lang="en-US" sz="5600" dirty="0" err="1"/>
              <a:t>Grigorenko</a:t>
            </a:r>
            <a:r>
              <a:rPr lang="en-US" sz="5600" dirty="0"/>
              <a:t>, E.L. and Hoffman, N. (2011). The socially </a:t>
            </a:r>
            <a:r>
              <a:rPr lang="en-US" sz="5600" dirty="0" smtClean="0"/>
              <a:t>skilled 	teacher </a:t>
            </a:r>
            <a:r>
              <a:rPr lang="en-US" sz="5600" dirty="0"/>
              <a:t>and the development of tacit knowledge. </a:t>
            </a:r>
            <a:r>
              <a:rPr lang="en-US" sz="5600" i="1" dirty="0"/>
              <a:t>British Educational Research </a:t>
            </a:r>
            <a:r>
              <a:rPr lang="en-US" sz="5600" i="1" dirty="0" smtClean="0"/>
              <a:t>Journal</a:t>
            </a:r>
            <a:r>
              <a:rPr lang="en-US" sz="5600" i="1" dirty="0"/>
              <a:t>, </a:t>
            </a:r>
            <a:r>
              <a:rPr lang="en-US" sz="5600" dirty="0"/>
              <a:t>37 (1), 83- </a:t>
            </a:r>
            <a:r>
              <a:rPr lang="en-US" sz="5600" dirty="0" smtClean="0"/>
              <a:t>	103</a:t>
            </a:r>
            <a:r>
              <a:rPr lang="en-US" sz="5600" dirty="0"/>
              <a:t>.</a:t>
            </a:r>
            <a:endParaRPr lang="en-GB" sz="5600" dirty="0"/>
          </a:p>
          <a:p>
            <a:pPr marL="0" indent="0">
              <a:buNone/>
            </a:pPr>
            <a:r>
              <a:rPr lang="en-GB" sz="5600" dirty="0" err="1"/>
              <a:t>Grimmett</a:t>
            </a:r>
            <a:r>
              <a:rPr lang="en-GB" sz="5600" dirty="0"/>
              <a:t>, P.P. and Mackinnon, A.M. (1992). Craft knowledge and the education of teachers. </a:t>
            </a:r>
            <a:r>
              <a:rPr lang="en-GB" sz="5600" i="1" dirty="0" smtClean="0"/>
              <a:t>Review </a:t>
            </a:r>
            <a:r>
              <a:rPr lang="en-GB" sz="5600" i="1" dirty="0"/>
              <a:t>of </a:t>
            </a:r>
            <a:r>
              <a:rPr lang="en-GB" sz="5600" i="1" dirty="0" smtClean="0"/>
              <a:t>	Research </a:t>
            </a:r>
            <a:r>
              <a:rPr lang="en-GB" sz="5600" i="1" dirty="0"/>
              <a:t>in Education</a:t>
            </a:r>
            <a:r>
              <a:rPr lang="en-GB" sz="5600" dirty="0"/>
              <a:t>, 18, 385- 456.</a:t>
            </a:r>
          </a:p>
          <a:p>
            <a:pPr marL="0" indent="0">
              <a:buNone/>
            </a:pPr>
            <a:r>
              <a:rPr lang="en-US" sz="5600" dirty="0" smtClean="0"/>
              <a:t>John</a:t>
            </a:r>
            <a:r>
              <a:rPr lang="en-US" sz="5600" dirty="0"/>
              <a:t>, P. (2000). Awareness and intuition: how student teachers read their own lessons. </a:t>
            </a:r>
            <a:r>
              <a:rPr lang="en-US" sz="5600" dirty="0" smtClean="0"/>
              <a:t>In </a:t>
            </a:r>
            <a:r>
              <a:rPr lang="en-US" sz="5600" dirty="0"/>
              <a:t>T. </a:t>
            </a:r>
            <a:r>
              <a:rPr lang="en-US" sz="5600" dirty="0" smtClean="0"/>
              <a:t>	Atkinson </a:t>
            </a:r>
            <a:r>
              <a:rPr lang="en-US" sz="5600" dirty="0"/>
              <a:t>and </a:t>
            </a:r>
            <a:r>
              <a:rPr lang="en-US" sz="5600" dirty="0" smtClean="0"/>
              <a:t>G</a:t>
            </a:r>
            <a:r>
              <a:rPr lang="en-US" sz="5600" dirty="0"/>
              <a:t>. Claxton (Eds.) </a:t>
            </a:r>
            <a:r>
              <a:rPr lang="en-US" sz="5600" i="1" dirty="0"/>
              <a:t>The Intuitive Practitioner - on the value of </a:t>
            </a:r>
            <a:r>
              <a:rPr lang="en-US" sz="5600" i="1" dirty="0" smtClean="0"/>
              <a:t>not </a:t>
            </a:r>
            <a:r>
              <a:rPr lang="en-US" sz="5600" i="1" dirty="0"/>
              <a:t>always </a:t>
            </a:r>
            <a:r>
              <a:rPr lang="en-US" sz="5600" i="1" dirty="0" smtClean="0"/>
              <a:t>knowing 	what </a:t>
            </a:r>
            <a:r>
              <a:rPr lang="en-US" sz="5600" i="1" dirty="0"/>
              <a:t>one </a:t>
            </a:r>
            <a:r>
              <a:rPr lang="en-US" sz="5600" i="1" dirty="0" smtClean="0"/>
              <a:t>is doing </a:t>
            </a:r>
            <a:r>
              <a:rPr lang="en-US" sz="5600" dirty="0"/>
              <a:t>(pp. 84 - 106).</a:t>
            </a:r>
            <a:r>
              <a:rPr lang="en-US" sz="5600" i="1" dirty="0"/>
              <a:t> </a:t>
            </a:r>
            <a:r>
              <a:rPr lang="en-US" sz="5600" dirty="0"/>
              <a:t>Buckingham, Open </a:t>
            </a:r>
            <a:r>
              <a:rPr lang="en-US" sz="5600" dirty="0" smtClean="0"/>
              <a:t>University </a:t>
            </a:r>
            <a:r>
              <a:rPr lang="en-US" sz="5600" dirty="0"/>
              <a:t>Press.</a:t>
            </a:r>
            <a:endParaRPr lang="en-GB" sz="5600" dirty="0"/>
          </a:p>
          <a:p>
            <a:pPr marL="0" indent="0">
              <a:buNone/>
            </a:pPr>
            <a:r>
              <a:rPr lang="en-GB" sz="5600" dirty="0"/>
              <a:t>Sawyer, R. K. (2004). Creative teaching: Collaborative discussion as disciplined </a:t>
            </a:r>
            <a:r>
              <a:rPr lang="en-GB" sz="5600" dirty="0" smtClean="0"/>
              <a:t> 	improvisation. 	</a:t>
            </a:r>
            <a:r>
              <a:rPr lang="en-GB" sz="5600" i="1" dirty="0" smtClean="0"/>
              <a:t>Educational </a:t>
            </a:r>
            <a:r>
              <a:rPr lang="en-GB" sz="5600" i="1" dirty="0"/>
              <a:t>Researcher, 33</a:t>
            </a:r>
            <a:r>
              <a:rPr lang="en-GB" sz="5600" dirty="0"/>
              <a:t>, 12–20</a:t>
            </a:r>
            <a:r>
              <a:rPr lang="en-GB" sz="5600" dirty="0" smtClean="0"/>
              <a:t>.</a:t>
            </a:r>
          </a:p>
          <a:p>
            <a:pPr marL="0" indent="0">
              <a:buNone/>
            </a:pPr>
            <a:r>
              <a:rPr lang="en-US" sz="5600" dirty="0" smtClean="0"/>
              <a:t>Shulman</a:t>
            </a:r>
            <a:r>
              <a:rPr lang="en-US" sz="5600" dirty="0"/>
              <a:t>, L.S. (2004). </a:t>
            </a:r>
            <a:r>
              <a:rPr lang="en-US" sz="5600" i="1" dirty="0"/>
              <a:t>The Wisdom of Practice - Essays on Teaching, Learning and </a:t>
            </a:r>
            <a:r>
              <a:rPr lang="en-US" sz="5600" i="1" dirty="0" smtClean="0"/>
              <a:t>Learning </a:t>
            </a:r>
            <a:r>
              <a:rPr lang="en-US" sz="5600" i="1" dirty="0"/>
              <a:t>to </a:t>
            </a:r>
            <a:r>
              <a:rPr lang="en-US" sz="5600" i="1" dirty="0" smtClean="0"/>
              <a:t>Teach</a:t>
            </a:r>
            <a:r>
              <a:rPr lang="en-US" sz="5600" i="1" dirty="0"/>
              <a:t>. </a:t>
            </a:r>
            <a:r>
              <a:rPr lang="en-US" sz="5600"/>
              <a:t>San </a:t>
            </a:r>
            <a:r>
              <a:rPr lang="en-US" sz="5600" smtClean="0"/>
              <a:t>	Francisco</a:t>
            </a:r>
            <a:r>
              <a:rPr lang="en-US" sz="5600" dirty="0"/>
              <a:t>, </a:t>
            </a:r>
            <a:r>
              <a:rPr lang="en-US" sz="5600" dirty="0" err="1"/>
              <a:t>Jossey</a:t>
            </a:r>
            <a:r>
              <a:rPr lang="en-US" sz="5600" dirty="0"/>
              <a:t> Bass</a:t>
            </a:r>
            <a:r>
              <a:rPr lang="en-US" sz="5600" dirty="0" smtClean="0"/>
              <a:t>.</a:t>
            </a:r>
          </a:p>
          <a:p>
            <a:pPr marL="0" indent="0">
              <a:buNone/>
            </a:pPr>
            <a:r>
              <a:rPr lang="en-US" sz="5600" dirty="0" smtClean="0"/>
              <a:t>Sternberg</a:t>
            </a:r>
            <a:r>
              <a:rPr lang="en-US" sz="5600" dirty="0"/>
              <a:t>, R.J. and Horvath, J.A. (1995). A Prototype View of Expert Teaching.</a:t>
            </a:r>
            <a:r>
              <a:rPr lang="en-US" sz="5600" i="1" dirty="0"/>
              <a:t> Educational 	Researcher, </a:t>
            </a:r>
            <a:r>
              <a:rPr lang="en-US" sz="5600" dirty="0"/>
              <a:t>24 (6), 9-17.</a:t>
            </a:r>
            <a:endParaRPr lang="en-GB" sz="5600" dirty="0"/>
          </a:p>
          <a:p>
            <a:pPr marL="0" indent="0">
              <a:buNone/>
            </a:pPr>
            <a:endParaRPr lang="en-GB" sz="2200" dirty="0"/>
          </a:p>
          <a:p>
            <a:pPr marL="0" indent="0">
              <a:buNone/>
            </a:pPr>
            <a:endParaRPr lang="en-GB" dirty="0"/>
          </a:p>
        </p:txBody>
      </p:sp>
    </p:spTree>
    <p:extLst>
      <p:ext uri="{BB962C8B-B14F-4D97-AF65-F5344CB8AC3E}">
        <p14:creationId xmlns:p14="http://schemas.microsoft.com/office/powerpoint/2010/main" val="1062133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smtClean="0">
                <a:solidFill>
                  <a:srgbClr val="0070C0"/>
                </a:solidFill>
              </a:rPr>
              <a:t>Overview</a:t>
            </a:r>
            <a:endParaRPr lang="en-GB" sz="2400" b="1" dirty="0">
              <a:solidFill>
                <a:srgbClr val="0070C0"/>
              </a:solidFill>
            </a:endParaRPr>
          </a:p>
        </p:txBody>
      </p:sp>
      <p:sp>
        <p:nvSpPr>
          <p:cNvPr id="3" name="Content Placeholder 2"/>
          <p:cNvSpPr>
            <a:spLocks noGrp="1"/>
          </p:cNvSpPr>
          <p:nvPr>
            <p:ph idx="1"/>
          </p:nvPr>
        </p:nvSpPr>
        <p:spPr>
          <a:xfrm>
            <a:off x="677334" y="2015623"/>
            <a:ext cx="8596668" cy="3880773"/>
          </a:xfrm>
        </p:spPr>
        <p:txBody>
          <a:bodyPr>
            <a:normAutofit fontScale="92500" lnSpcReduction="20000"/>
          </a:bodyPr>
          <a:lstStyle/>
          <a:p>
            <a:pPr marL="0" indent="0">
              <a:spcAft>
                <a:spcPct val="0"/>
              </a:spcAft>
              <a:buClr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smtClean="0"/>
              <a:t>This session is based </a:t>
            </a:r>
            <a:r>
              <a:rPr lang="en-US" altLang="en-US" dirty="0"/>
              <a:t>on my theoretical work published in Eaude (2012, </a:t>
            </a:r>
            <a:r>
              <a:rPr lang="en-US" altLang="en-US" dirty="0" smtClean="0"/>
              <a:t>2013) on </a:t>
            </a:r>
            <a:r>
              <a:rPr lang="en-US" altLang="en-US" dirty="0"/>
              <a:t>the expertise of the primary </a:t>
            </a:r>
            <a:r>
              <a:rPr lang="en-US" altLang="en-US" dirty="0" err="1"/>
              <a:t>classteacher</a:t>
            </a:r>
            <a:r>
              <a:rPr lang="en-US" altLang="en-US" dirty="0"/>
              <a:t>, building on </a:t>
            </a:r>
            <a:r>
              <a:rPr lang="en-US" altLang="en-US" dirty="0" smtClean="0"/>
              <a:t>research, </a:t>
            </a:r>
            <a:r>
              <a:rPr lang="en-US" altLang="en-US" dirty="0"/>
              <a:t>mostly from the </a:t>
            </a:r>
            <a:r>
              <a:rPr lang="en-US" altLang="en-US" dirty="0" smtClean="0"/>
              <a:t>US, </a:t>
            </a:r>
            <a:r>
              <a:rPr lang="en-US" altLang="en-US" dirty="0" err="1"/>
              <a:t>summarised</a:t>
            </a:r>
            <a:r>
              <a:rPr lang="en-US" altLang="en-US" dirty="0"/>
              <a:t> in Chapter 21 of the Cambridge Primary </a:t>
            </a:r>
            <a:r>
              <a:rPr lang="en-US" altLang="en-US" dirty="0" smtClean="0"/>
              <a:t>Review (Alexander, 2010).</a:t>
            </a:r>
            <a:endParaRPr lang="en-US" altLang="en-US" dirty="0"/>
          </a:p>
          <a:p>
            <a:pPr marL="0" indent="0">
              <a:spcAft>
                <a:spcPct val="0"/>
              </a:spcAft>
              <a:buClrTx/>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smtClean="0"/>
              <a:t>This </a:t>
            </a:r>
            <a:r>
              <a:rPr lang="en-US" altLang="en-US" dirty="0"/>
              <a:t>draws on </a:t>
            </a:r>
            <a:r>
              <a:rPr lang="en-US" altLang="en-US" dirty="0" smtClean="0"/>
              <a:t>research on:</a:t>
            </a:r>
            <a:endParaRPr lang="en-US" altLang="en-US" dirty="0"/>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a:t>expertise, in whatever field;</a:t>
            </a:r>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a:t>teacher expertise, in whatever subject or phase;</a:t>
            </a:r>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US" altLang="en-US" dirty="0"/>
              <a:t>the expertise of the primary </a:t>
            </a:r>
            <a:r>
              <a:rPr lang="en-US" altLang="en-US" dirty="0" err="1"/>
              <a:t>classteacher</a:t>
            </a:r>
            <a:r>
              <a:rPr lang="en-US" altLang="en-US" dirty="0"/>
              <a:t>, taking account of the types of knowledge </a:t>
            </a:r>
            <a:r>
              <a:rPr lang="en-US" altLang="en-US" dirty="0" smtClean="0"/>
              <a:t>needed, </a:t>
            </a:r>
            <a:r>
              <a:rPr lang="en-US" altLang="en-US" dirty="0"/>
              <a:t>the nature of the </a:t>
            </a:r>
            <a:r>
              <a:rPr lang="en-US" altLang="en-US" dirty="0" smtClean="0"/>
              <a:t>role and the constraints</a:t>
            </a:r>
            <a:r>
              <a:rPr lang="en-US" altLang="en-US" dirty="0"/>
              <a:t>, both external and internal</a:t>
            </a:r>
            <a:r>
              <a:rPr lang="en-US" altLang="en-US" dirty="0" smtClean="0"/>
              <a:t>.</a:t>
            </a:r>
          </a:p>
          <a:p>
            <a:pPr marL="0" indent="0">
              <a:spcAft>
                <a:spcPct val="0"/>
              </a:spcAft>
              <a:buSzPct val="45000"/>
              <a:buNone/>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r>
              <a:rPr lang="en-GB" dirty="0"/>
              <a:t>You may not like the term </a:t>
            </a:r>
            <a:r>
              <a:rPr lang="en-GB" dirty="0" smtClean="0"/>
              <a:t>expertise, perhaps because it seems too exclusive or arrogant. But if we are to understand the complexity of the task in a more profound way than Ofsted’s view of outstanding based on observing individuals lessons, and to avoid teaching being seen as little more than applied common sense, we need to try and articulate what makes teaching a class of young children so challenging- even if it looks easy when done well.</a:t>
            </a:r>
            <a:endParaRPr lang="en-US" altLang="en-US" dirty="0"/>
          </a:p>
          <a:p>
            <a:pPr marL="0" indent="0">
              <a:spcAft>
                <a:spcPct val="0"/>
              </a:spcAft>
              <a:buSzPct val="45000"/>
              <a:buFont typeface="Wingdings" panose="05000000000000000000" pitchFamily="2" charset="2"/>
              <a:buChar char=""/>
              <a:tabLst>
                <a:tab pos="0" algn="l"/>
                <a:tab pos="104775" algn="l"/>
                <a:tab pos="554038" algn="l"/>
                <a:tab pos="1003300" algn="l"/>
                <a:tab pos="1452563" algn="l"/>
                <a:tab pos="1901825" algn="l"/>
                <a:tab pos="2351088" algn="l"/>
                <a:tab pos="2800350" algn="l"/>
                <a:tab pos="3249613" algn="l"/>
                <a:tab pos="3698875" algn="l"/>
                <a:tab pos="4148138" algn="l"/>
                <a:tab pos="4597400" algn="l"/>
                <a:tab pos="5046663" algn="l"/>
                <a:tab pos="5495925" algn="l"/>
                <a:tab pos="5945188" algn="l"/>
                <a:tab pos="6394450" algn="l"/>
                <a:tab pos="6843713" algn="l"/>
                <a:tab pos="7292975" algn="l"/>
                <a:tab pos="7742238" algn="l"/>
                <a:tab pos="8191500" algn="l"/>
                <a:tab pos="8640763" algn="l"/>
              </a:tabLst>
            </a:pPr>
            <a:endParaRPr lang="en-US" altLang="en-US" dirty="0"/>
          </a:p>
          <a:p>
            <a:endParaRPr lang="en-GB" dirty="0"/>
          </a:p>
          <a:p>
            <a:endParaRPr lang="en-GB" dirty="0"/>
          </a:p>
        </p:txBody>
      </p:sp>
    </p:spTree>
    <p:extLst>
      <p:ext uri="{BB962C8B-B14F-4D97-AF65-F5344CB8AC3E}">
        <p14:creationId xmlns:p14="http://schemas.microsoft.com/office/powerpoint/2010/main" val="20854951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solidFill>
                  <a:srgbClr val="0070C0"/>
                </a:solidFill>
              </a:rPr>
              <a:t>Expertise in general</a:t>
            </a:r>
            <a:endParaRPr lang="en-GB" sz="2400" dirty="0"/>
          </a:p>
        </p:txBody>
      </p:sp>
      <p:sp>
        <p:nvSpPr>
          <p:cNvPr id="3" name="Content Placeholder 2"/>
          <p:cNvSpPr>
            <a:spLocks noGrp="1"/>
          </p:cNvSpPr>
          <p:nvPr>
            <p:ph idx="1"/>
          </p:nvPr>
        </p:nvSpPr>
        <p:spPr>
          <a:xfrm>
            <a:off x="647097" y="1387703"/>
            <a:ext cx="8596668" cy="3880773"/>
          </a:xfrm>
        </p:spPr>
        <p:txBody>
          <a:bodyPr>
            <a:noAutofit/>
          </a:bodyPr>
          <a:lstStyle/>
          <a:p>
            <a:pPr marL="0" indent="0">
              <a:buNone/>
            </a:pPr>
            <a:r>
              <a:rPr lang="en-GB" sz="1400" dirty="0"/>
              <a:t>Three important lessons about expertise are that it is</a:t>
            </a:r>
          </a:p>
          <a:p>
            <a:pPr lvl="0"/>
            <a:r>
              <a:rPr lang="en-GB" sz="1400" b="1" dirty="0"/>
              <a:t>prototypical</a:t>
            </a:r>
            <a:r>
              <a:rPr lang="en-GB" sz="1400" dirty="0"/>
              <a:t>, that is within broad, fluid boundaries to take account of individual difference;</a:t>
            </a:r>
          </a:p>
          <a:p>
            <a:pPr lvl="0"/>
            <a:r>
              <a:rPr lang="en-GB" sz="1400" b="1" dirty="0"/>
              <a:t>situated</a:t>
            </a:r>
            <a:r>
              <a:rPr lang="en-GB" sz="1400" dirty="0"/>
              <a:t>, that is specific to the learning needs of a particular age-group or context</a:t>
            </a:r>
            <a:r>
              <a:rPr lang="en-GB" sz="1400" b="1" dirty="0"/>
              <a:t>; </a:t>
            </a:r>
            <a:r>
              <a:rPr lang="en-GB" sz="1400" dirty="0"/>
              <a:t>and</a:t>
            </a:r>
          </a:p>
          <a:p>
            <a:pPr lvl="0"/>
            <a:r>
              <a:rPr lang="en-GB" sz="1400" b="1" dirty="0"/>
              <a:t>mostly tacit </a:t>
            </a:r>
            <a:r>
              <a:rPr lang="en-GB" sz="1400" dirty="0"/>
              <a:t>and so hard for either the teacher or an observer to describe, however easily recognised.</a:t>
            </a:r>
          </a:p>
          <a:p>
            <a:pPr marL="0" indent="0">
              <a:buNone/>
            </a:pPr>
            <a:r>
              <a:rPr lang="en-GB" sz="1400" dirty="0"/>
              <a:t>And one about expertise in </a:t>
            </a:r>
            <a:r>
              <a:rPr lang="en-GB" sz="1400" dirty="0" smtClean="0"/>
              <a:t>different </a:t>
            </a:r>
            <a:r>
              <a:rPr lang="en-GB" sz="1400" dirty="0"/>
              <a:t>contexts:</a:t>
            </a:r>
          </a:p>
          <a:p>
            <a:pPr lvl="0"/>
            <a:r>
              <a:rPr lang="en-GB" sz="1400" dirty="0"/>
              <a:t>in static situations, like a chess match or designing a building, one can reflect for a long time;</a:t>
            </a:r>
          </a:p>
          <a:p>
            <a:pPr lvl="0"/>
            <a:r>
              <a:rPr lang="en-GB" sz="1400" dirty="0"/>
              <a:t>in more fluid, changing situations, like playing rugby or </a:t>
            </a:r>
            <a:r>
              <a:rPr lang="en-GB" sz="1400" dirty="0" smtClean="0"/>
              <a:t>teaching, </a:t>
            </a:r>
            <a:r>
              <a:rPr lang="en-GB" sz="1400" dirty="0"/>
              <a:t>one has to act much more intuitively, based far more on </a:t>
            </a:r>
            <a:r>
              <a:rPr lang="en-GB" sz="1400" dirty="0" smtClean="0"/>
              <a:t>intuition, reflection-in-action and case </a:t>
            </a:r>
            <a:r>
              <a:rPr lang="en-GB" sz="1400" dirty="0"/>
              <a:t>knowledge.</a:t>
            </a:r>
          </a:p>
          <a:p>
            <a:pPr marL="0" lvl="0" indent="0">
              <a:buNone/>
            </a:pPr>
            <a:r>
              <a:rPr lang="en-GB" sz="1400" dirty="0"/>
              <a:t>Any one person will have different levels will have levels of expertise for different aspects of the task (for instance can a professional pianist play all composers with the same level of skill</a:t>
            </a:r>
            <a:r>
              <a:rPr lang="en-GB" sz="1400" dirty="0" smtClean="0"/>
              <a:t>? Or a chef prepare starters to the same level as desserts?)  </a:t>
            </a:r>
            <a:endParaRPr lang="en-GB" sz="1400" dirty="0"/>
          </a:p>
          <a:p>
            <a:pPr marL="0" indent="0">
              <a:buNone/>
            </a:pPr>
            <a:r>
              <a:rPr lang="en-GB" sz="1400" dirty="0"/>
              <a:t>Expertise is learned and has constantly to be worked at, if one is to maintain the same level of performance. </a:t>
            </a:r>
          </a:p>
          <a:p>
            <a:pPr marL="0" lvl="0" indent="0">
              <a:buNone/>
            </a:pPr>
            <a:r>
              <a:rPr lang="en-GB" sz="1400" dirty="0"/>
              <a:t>Expertise is built up over time, not </a:t>
            </a:r>
            <a:r>
              <a:rPr lang="en-GB" sz="1400" dirty="0" smtClean="0"/>
              <a:t>just doing </a:t>
            </a:r>
            <a:r>
              <a:rPr lang="en-GB" sz="1400" dirty="0"/>
              <a:t>more of the same but working in subtly different ways.</a:t>
            </a:r>
          </a:p>
          <a:p>
            <a:pPr lvl="0"/>
            <a:endParaRPr lang="en-GB" sz="1400" dirty="0"/>
          </a:p>
        </p:txBody>
      </p:sp>
    </p:spTree>
    <p:extLst>
      <p:ext uri="{BB962C8B-B14F-4D97-AF65-F5344CB8AC3E}">
        <p14:creationId xmlns:p14="http://schemas.microsoft.com/office/powerpoint/2010/main" val="31554800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4420" y="306389"/>
            <a:ext cx="8596668" cy="1320800"/>
          </a:xfrm>
        </p:spPr>
        <p:txBody>
          <a:bodyPr>
            <a:normAutofit/>
          </a:bodyPr>
          <a:lstStyle/>
          <a:p>
            <a:r>
              <a:rPr lang="en-GB" sz="2700" dirty="0">
                <a:solidFill>
                  <a:srgbClr val="0070C0"/>
                </a:solidFill>
              </a:rPr>
              <a:t>How do experts (in any field) act and think?</a:t>
            </a:r>
            <a:r>
              <a:rPr lang="en-GB" dirty="0"/>
              <a:t/>
            </a:r>
            <a:br>
              <a:rPr lang="en-GB" dirty="0"/>
            </a:br>
            <a:endParaRPr lang="en-GB" dirty="0"/>
          </a:p>
        </p:txBody>
      </p:sp>
      <p:sp>
        <p:nvSpPr>
          <p:cNvPr id="3" name="Content Placeholder 2"/>
          <p:cNvSpPr>
            <a:spLocks noGrp="1"/>
          </p:cNvSpPr>
          <p:nvPr>
            <p:ph idx="1"/>
          </p:nvPr>
        </p:nvSpPr>
        <p:spPr>
          <a:xfrm>
            <a:off x="764420" y="1104675"/>
            <a:ext cx="8596668" cy="3880773"/>
          </a:xfrm>
        </p:spPr>
        <p:txBody>
          <a:bodyPr>
            <a:noAutofit/>
          </a:bodyPr>
          <a:lstStyle/>
          <a:p>
            <a:pPr marL="0" indent="0">
              <a:buNone/>
            </a:pPr>
            <a:r>
              <a:rPr lang="en-US" sz="1400" dirty="0"/>
              <a:t>Drawing on Glaser's work, the following propositions can be made about how experts act and think:</a:t>
            </a:r>
            <a:endParaRPr lang="en-GB" sz="1400" dirty="0"/>
          </a:p>
          <a:p>
            <a:pPr lvl="0"/>
            <a:r>
              <a:rPr lang="en-US" sz="1400" dirty="0"/>
              <a:t>expertise is specific to a domain, developed over hundreds and thousands of hours, and continues to develop;</a:t>
            </a:r>
            <a:endParaRPr lang="en-GB" sz="1400" dirty="0"/>
          </a:p>
          <a:p>
            <a:pPr lvl="0"/>
            <a:r>
              <a:rPr lang="en-US" sz="1400" dirty="0"/>
              <a:t>development of expertise is not linear, with plateaus occurring, indicating shifts of understanding;</a:t>
            </a:r>
            <a:endParaRPr lang="en-GB" sz="1400" dirty="0"/>
          </a:p>
          <a:p>
            <a:pPr lvl="0"/>
            <a:r>
              <a:rPr lang="en-US" sz="1400" dirty="0"/>
              <a:t>expert knowledge is structured better for use in performance;</a:t>
            </a:r>
            <a:endParaRPr lang="en-GB" sz="1400" dirty="0"/>
          </a:p>
          <a:p>
            <a:pPr lvl="0"/>
            <a:r>
              <a:rPr lang="en-US" sz="1400" dirty="0"/>
              <a:t>experts represent problems in qualitatively different - deeper and richer - ways;</a:t>
            </a:r>
            <a:endParaRPr lang="en-GB" sz="1400" dirty="0"/>
          </a:p>
          <a:p>
            <a:pPr lvl="0"/>
            <a:r>
              <a:rPr lang="en-US" sz="1400" dirty="0"/>
              <a:t>experts </a:t>
            </a:r>
            <a:r>
              <a:rPr lang="en-US" sz="1400" dirty="0" err="1"/>
              <a:t>recognise</a:t>
            </a:r>
            <a:r>
              <a:rPr lang="en-US" sz="1400" dirty="0"/>
              <a:t> meaningful patterns more quickly;</a:t>
            </a:r>
            <a:endParaRPr lang="en-GB" sz="1400" dirty="0"/>
          </a:p>
          <a:p>
            <a:pPr lvl="0"/>
            <a:r>
              <a:rPr lang="en-US" sz="1400" dirty="0"/>
              <a:t>experts are more flexible and more opportunistic planners;</a:t>
            </a:r>
            <a:endParaRPr lang="en-GB" sz="1400" dirty="0"/>
          </a:p>
          <a:p>
            <a:pPr lvl="0"/>
            <a:r>
              <a:rPr lang="en-US" sz="1400" dirty="0"/>
              <a:t>experts impose meaning on, and are less easily misled by, ambiguous stimuli;</a:t>
            </a:r>
            <a:endParaRPr lang="en-GB" sz="1400" dirty="0"/>
          </a:p>
          <a:p>
            <a:pPr lvl="0"/>
            <a:r>
              <a:rPr lang="en-US" sz="1400" dirty="0"/>
              <a:t>experts may start to solve a problem more slowly but overall they are faster problem solvers;</a:t>
            </a:r>
            <a:endParaRPr lang="en-GB" sz="1400" dirty="0"/>
          </a:p>
          <a:p>
            <a:pPr lvl="0"/>
            <a:r>
              <a:rPr lang="en-US" sz="1400" dirty="0"/>
              <a:t>experts are usually more constrained by task requirements and the social constraints of the situation [though I suggest that experts </a:t>
            </a:r>
            <a:r>
              <a:rPr lang="en-US" sz="1400" dirty="0" err="1"/>
              <a:t>recognise</a:t>
            </a:r>
            <a:r>
              <a:rPr lang="en-US" sz="1400" dirty="0"/>
              <a:t> rather than are constrained by these];</a:t>
            </a:r>
            <a:endParaRPr lang="en-GB" sz="1400" dirty="0"/>
          </a:p>
          <a:p>
            <a:pPr lvl="0"/>
            <a:r>
              <a:rPr lang="en-US" sz="1400" dirty="0"/>
              <a:t>experts develop automaticity to allow conscious processing of more complex information;</a:t>
            </a:r>
            <a:endParaRPr lang="en-GB" sz="1400" dirty="0"/>
          </a:p>
          <a:p>
            <a:pPr lvl="0"/>
            <a:r>
              <a:rPr lang="en-US" sz="1400" dirty="0"/>
              <a:t>experts have </a:t>
            </a:r>
            <a:r>
              <a:rPr lang="en-US" sz="1400" dirty="0" smtClean="0"/>
              <a:t>well-developed </a:t>
            </a:r>
            <a:r>
              <a:rPr lang="en-US" sz="1400" dirty="0"/>
              <a:t>self-regulatory processes as they engage in their activities</a:t>
            </a:r>
            <a:r>
              <a:rPr lang="en-US" sz="1400" dirty="0" smtClean="0"/>
              <a:t>. (Eaude, 2012, pp 8/9)</a:t>
            </a:r>
            <a:endParaRPr lang="en-US" sz="1400" dirty="0"/>
          </a:p>
          <a:p>
            <a:pPr marL="0" indent="0">
              <a:buNone/>
            </a:pPr>
            <a:r>
              <a:rPr lang="en-GB" sz="1400" dirty="0"/>
              <a:t>As Sternberg and Horvath (1995, p 16) suggest, an expert 'neither jumps into solution attempts prematurely nor follows a solution path blindly ... and is able selectively to encode, combine and compare information to arrive at insightful solutions.'</a:t>
            </a:r>
          </a:p>
          <a:p>
            <a:endParaRPr lang="en-GB" sz="1200" dirty="0"/>
          </a:p>
        </p:txBody>
      </p:sp>
    </p:spTree>
    <p:extLst>
      <p:ext uri="{BB962C8B-B14F-4D97-AF65-F5344CB8AC3E}">
        <p14:creationId xmlns:p14="http://schemas.microsoft.com/office/powerpoint/2010/main" val="284528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74171"/>
            <a:ext cx="8596668" cy="1320800"/>
          </a:xfrm>
        </p:spPr>
        <p:txBody>
          <a:bodyPr>
            <a:normAutofit/>
          </a:bodyPr>
          <a:lstStyle/>
          <a:p>
            <a:r>
              <a:rPr lang="en-GB" sz="2400" dirty="0" smtClean="0">
                <a:solidFill>
                  <a:srgbClr val="0070C0"/>
                </a:solidFill>
              </a:rPr>
              <a:t>Teacher expertise 1</a:t>
            </a:r>
            <a:endParaRPr lang="en-GB" sz="2400" dirty="0"/>
          </a:p>
        </p:txBody>
      </p:sp>
      <p:sp>
        <p:nvSpPr>
          <p:cNvPr id="3" name="Content Placeholder 2"/>
          <p:cNvSpPr>
            <a:spLocks noGrp="1"/>
          </p:cNvSpPr>
          <p:nvPr>
            <p:ph idx="1"/>
          </p:nvPr>
        </p:nvSpPr>
        <p:spPr>
          <a:xfrm>
            <a:off x="677334" y="834571"/>
            <a:ext cx="8596668" cy="3880773"/>
          </a:xfrm>
        </p:spPr>
        <p:txBody>
          <a:bodyPr>
            <a:normAutofit fontScale="25000" lnSpcReduction="20000"/>
          </a:bodyPr>
          <a:lstStyle/>
          <a:p>
            <a:pPr marL="0" indent="0">
              <a:buNone/>
            </a:pPr>
            <a:r>
              <a:rPr lang="en-GB" sz="5600" dirty="0"/>
              <a:t>Alexander (2010, </a:t>
            </a:r>
            <a:r>
              <a:rPr lang="en-GB" sz="5600" dirty="0" smtClean="0"/>
              <a:t>pp 417-8) </a:t>
            </a:r>
            <a:r>
              <a:rPr lang="en-GB" sz="5600" dirty="0"/>
              <a:t>draws on the work of Bond et al. to identify thirteen areas within which teacher expertise can be categorised, </a:t>
            </a:r>
            <a:r>
              <a:rPr lang="en-GB" sz="5600" dirty="0" smtClean="0"/>
              <a:t>here </a:t>
            </a:r>
            <a:r>
              <a:rPr lang="en-GB" sz="5600" dirty="0"/>
              <a:t>summarised under five headings: </a:t>
            </a:r>
          </a:p>
          <a:p>
            <a:pPr marL="0" indent="0">
              <a:buNone/>
            </a:pPr>
            <a:r>
              <a:rPr lang="en-GB" sz="5600" i="1" dirty="0"/>
              <a:t>Teacher knowledge </a:t>
            </a:r>
            <a:endParaRPr lang="en-GB" sz="5600" dirty="0"/>
          </a:p>
          <a:p>
            <a:pPr lvl="0"/>
            <a:r>
              <a:rPr lang="en-GB" sz="5600" dirty="0"/>
              <a:t>better use of knowledge;</a:t>
            </a:r>
          </a:p>
          <a:p>
            <a:pPr lvl="0"/>
            <a:r>
              <a:rPr lang="en-GB" sz="5600" dirty="0"/>
              <a:t>extensive pedagogical content knowledge, including deep representations of subject matter</a:t>
            </a:r>
            <a:r>
              <a:rPr lang="en-GB" sz="5600" dirty="0" smtClean="0"/>
              <a:t>;</a:t>
            </a:r>
            <a:r>
              <a:rPr lang="en-GB" sz="5600" i="1" dirty="0"/>
              <a:t> </a:t>
            </a:r>
            <a:endParaRPr lang="en-GB" sz="5600" dirty="0"/>
          </a:p>
          <a:p>
            <a:pPr marL="0" indent="0">
              <a:buNone/>
            </a:pPr>
            <a:r>
              <a:rPr lang="en-GB" sz="5600" i="1" dirty="0"/>
              <a:t>Setting objectives and providing feedback</a:t>
            </a:r>
            <a:endParaRPr lang="en-GB" sz="5600" dirty="0"/>
          </a:p>
          <a:p>
            <a:pPr lvl="0"/>
            <a:r>
              <a:rPr lang="en-GB" sz="5600" dirty="0"/>
              <a:t>more challenging objectives;</a:t>
            </a:r>
          </a:p>
          <a:p>
            <a:pPr lvl="0"/>
            <a:r>
              <a:rPr lang="en-GB" sz="5600" dirty="0"/>
              <a:t>better monitoring of learning and providing feedback to students;</a:t>
            </a:r>
          </a:p>
          <a:p>
            <a:pPr lvl="0"/>
            <a:r>
              <a:rPr lang="en-GB" sz="5600" dirty="0"/>
              <a:t>better adaptation and modifications of goals for diverse learners including better skills for improvisation;</a:t>
            </a:r>
          </a:p>
          <a:p>
            <a:pPr marL="0" indent="0">
              <a:buNone/>
            </a:pPr>
            <a:r>
              <a:rPr lang="en-GB" sz="5600" i="1" dirty="0" smtClean="0"/>
              <a:t>Understanding </a:t>
            </a:r>
            <a:r>
              <a:rPr lang="en-GB" sz="5600" i="1" dirty="0"/>
              <a:t>and responding to events</a:t>
            </a:r>
            <a:endParaRPr lang="en-GB" sz="5600" dirty="0"/>
          </a:p>
          <a:p>
            <a:pPr lvl="0"/>
            <a:r>
              <a:rPr lang="en-GB" sz="5600" dirty="0"/>
              <a:t>better perception of classroom events including a better ability to read cues from students;</a:t>
            </a:r>
          </a:p>
          <a:p>
            <a:pPr lvl="0"/>
            <a:r>
              <a:rPr lang="en-GB" sz="5600" dirty="0"/>
              <a:t>better problem-solving strategies;</a:t>
            </a:r>
          </a:p>
          <a:p>
            <a:pPr lvl="0"/>
            <a:r>
              <a:rPr lang="en-GB" sz="5600" dirty="0"/>
              <a:t>more frequent testing of hypotheses;</a:t>
            </a:r>
          </a:p>
          <a:p>
            <a:pPr lvl="0"/>
            <a:r>
              <a:rPr lang="en-GB" sz="5600" dirty="0"/>
              <a:t>better decision-making;</a:t>
            </a:r>
          </a:p>
          <a:p>
            <a:pPr marL="0" indent="0">
              <a:buNone/>
            </a:pPr>
            <a:r>
              <a:rPr lang="en-GB" sz="5600" i="1" dirty="0" smtClean="0"/>
              <a:t>Climate </a:t>
            </a:r>
            <a:r>
              <a:rPr lang="en-GB" sz="5600" i="1" dirty="0"/>
              <a:t>and context</a:t>
            </a:r>
            <a:endParaRPr lang="en-GB" sz="5600" dirty="0"/>
          </a:p>
          <a:p>
            <a:pPr lvl="0"/>
            <a:r>
              <a:rPr lang="en-GB" sz="5600" dirty="0"/>
              <a:t>better classroom climate;</a:t>
            </a:r>
          </a:p>
          <a:p>
            <a:pPr lvl="0"/>
            <a:r>
              <a:rPr lang="en-GB" sz="5600" dirty="0"/>
              <a:t>greater sensitivity to </a:t>
            </a:r>
            <a:r>
              <a:rPr lang="en-GB" sz="5600" dirty="0" smtClean="0"/>
              <a:t>context;</a:t>
            </a:r>
          </a:p>
          <a:p>
            <a:pPr marL="0" lvl="0" indent="0">
              <a:buNone/>
            </a:pPr>
            <a:r>
              <a:rPr lang="en-GB" sz="5600" i="1" dirty="0" smtClean="0"/>
              <a:t>Attitude </a:t>
            </a:r>
            <a:r>
              <a:rPr lang="en-GB" sz="5600" i="1" dirty="0"/>
              <a:t>and beliefs</a:t>
            </a:r>
            <a:endParaRPr lang="en-GB" sz="5600" dirty="0"/>
          </a:p>
          <a:p>
            <a:pPr lvl="0"/>
            <a:r>
              <a:rPr lang="en-GB" sz="5600" dirty="0"/>
              <a:t>greater respect for students;</a:t>
            </a:r>
          </a:p>
          <a:p>
            <a:pPr lvl="0"/>
            <a:r>
              <a:rPr lang="en-GB" sz="5600" dirty="0"/>
              <a:t>display of more passion for teaching.</a:t>
            </a:r>
          </a:p>
          <a:p>
            <a:endParaRPr lang="en-GB" dirty="0"/>
          </a:p>
        </p:txBody>
      </p:sp>
    </p:spTree>
    <p:extLst>
      <p:ext uri="{BB962C8B-B14F-4D97-AF65-F5344CB8AC3E}">
        <p14:creationId xmlns:p14="http://schemas.microsoft.com/office/powerpoint/2010/main" val="3988917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0070C0"/>
                </a:solidFill>
              </a:rPr>
              <a:t>Teacher expertise 2</a:t>
            </a:r>
            <a:r>
              <a:rPr lang="en-GB" sz="2400" dirty="0"/>
              <a:t/>
            </a:r>
            <a:br>
              <a:rPr lang="en-GB" sz="2400" dirty="0"/>
            </a:br>
            <a:endParaRPr lang="en-GB" sz="2400"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t>Alexander (2010, p 418) </a:t>
            </a:r>
            <a:r>
              <a:rPr lang="en-GB" dirty="0" smtClean="0"/>
              <a:t>cites research which states </a:t>
            </a:r>
            <a:r>
              <a:rPr lang="en-GB" dirty="0"/>
              <a:t>that </a:t>
            </a:r>
            <a:r>
              <a:rPr lang="en-GB" dirty="0" smtClean="0"/>
              <a:t>the features on the previous page were </a:t>
            </a:r>
            <a:r>
              <a:rPr lang="en-GB" i="1" dirty="0"/>
              <a:t>'correlated with measures such as students' higher levels of achievement, deep rather than surface understanding of subject matter, higher motivation to learn and feelings of self-efficacy</a:t>
            </a:r>
            <a:r>
              <a:rPr lang="en-GB" dirty="0"/>
              <a:t>', especially with younger and low-income pupils</a:t>
            </a:r>
            <a:r>
              <a:rPr lang="en-GB" dirty="0" smtClean="0"/>
              <a:t>.</a:t>
            </a:r>
          </a:p>
          <a:p>
            <a:pPr marL="0" indent="0">
              <a:buNone/>
            </a:pPr>
            <a:endParaRPr lang="en-GB" dirty="0"/>
          </a:p>
          <a:p>
            <a:pPr marL="0" indent="0">
              <a:buNone/>
            </a:pPr>
            <a:r>
              <a:rPr lang="en-GB" i="1" dirty="0" smtClean="0"/>
              <a:t>‘Most </a:t>
            </a:r>
            <a:r>
              <a:rPr lang="en-GB" i="1" dirty="0"/>
              <a:t>of the embarrassments of pedagogy that I encounter are not the inability of teachers to teach well, for an hour or even a day. Rather they flow from an inability to sustain episodes of teaching and learning over time that unfold, accumulate, into meaningful understanding in students.’ </a:t>
            </a:r>
            <a:r>
              <a:rPr lang="en-GB" dirty="0" smtClean="0"/>
              <a:t>(Shulman, 2004</a:t>
            </a:r>
            <a:r>
              <a:rPr lang="en-GB" dirty="0"/>
              <a:t>, p 396</a:t>
            </a:r>
            <a:r>
              <a:rPr lang="en-GB" dirty="0" smtClean="0"/>
              <a:t>)</a:t>
            </a:r>
          </a:p>
          <a:p>
            <a:pPr marL="0" indent="0">
              <a:buNone/>
            </a:pPr>
            <a:endParaRPr lang="en-GB" dirty="0" smtClean="0"/>
          </a:p>
          <a:p>
            <a:pPr marL="0" indent="0">
              <a:buNone/>
            </a:pPr>
            <a:r>
              <a:rPr lang="en-GB" dirty="0" smtClean="0"/>
              <a:t>Cooper </a:t>
            </a:r>
            <a:r>
              <a:rPr lang="en-GB" dirty="0"/>
              <a:t>and McIntyre (1996, pp. 78 -82) highlight that the skilled teachers whom they studied balanced long-term aims, over an extended time scale, with short-term objectives</a:t>
            </a:r>
            <a:r>
              <a:rPr lang="en-GB" dirty="0" smtClean="0"/>
              <a:t>. I suggest that the primary </a:t>
            </a:r>
            <a:r>
              <a:rPr lang="en-GB" dirty="0" err="1" smtClean="0"/>
              <a:t>classteacher</a:t>
            </a:r>
            <a:r>
              <a:rPr lang="en-GB" dirty="0" smtClean="0"/>
              <a:t> has multiple (and often conflicting) aims over time, </a:t>
            </a:r>
            <a:r>
              <a:rPr lang="en-GB" dirty="0"/>
              <a:t>not just </a:t>
            </a:r>
            <a:r>
              <a:rPr lang="en-GB" dirty="0" smtClean="0"/>
              <a:t>related to one </a:t>
            </a:r>
            <a:r>
              <a:rPr lang="en-GB" dirty="0"/>
              <a:t>subject and </a:t>
            </a:r>
            <a:r>
              <a:rPr lang="en-GB" dirty="0" smtClean="0"/>
              <a:t>measurable outcomes.</a:t>
            </a:r>
          </a:p>
          <a:p>
            <a:pPr marL="0" indent="0">
              <a:buNone/>
            </a:pPr>
            <a:endParaRPr lang="en-GB" dirty="0" smtClean="0"/>
          </a:p>
        </p:txBody>
      </p:sp>
    </p:spTree>
    <p:extLst>
      <p:ext uri="{BB962C8B-B14F-4D97-AF65-F5344CB8AC3E}">
        <p14:creationId xmlns:p14="http://schemas.microsoft.com/office/powerpoint/2010/main" val="29014267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0070C0"/>
                </a:solidFill>
              </a:rPr>
              <a:t>Teacher knowledge</a:t>
            </a:r>
            <a:r>
              <a:rPr lang="en-GB" sz="2400" dirty="0"/>
              <a:t/>
            </a:r>
            <a:br>
              <a:rPr lang="en-GB" sz="2400" dirty="0"/>
            </a:br>
            <a:endParaRPr lang="en-GB" sz="2400" dirty="0"/>
          </a:p>
        </p:txBody>
      </p:sp>
      <p:sp>
        <p:nvSpPr>
          <p:cNvPr id="3" name="Content Placeholder 2"/>
          <p:cNvSpPr>
            <a:spLocks noGrp="1"/>
          </p:cNvSpPr>
          <p:nvPr>
            <p:ph idx="1"/>
          </p:nvPr>
        </p:nvSpPr>
        <p:spPr>
          <a:xfrm>
            <a:off x="677334" y="1270000"/>
            <a:ext cx="8596668" cy="3880773"/>
          </a:xfrm>
        </p:spPr>
        <p:txBody>
          <a:bodyPr>
            <a:normAutofit fontScale="25000" lnSpcReduction="20000"/>
          </a:bodyPr>
          <a:lstStyle/>
          <a:p>
            <a:pPr marL="0" indent="0">
              <a:buNone/>
            </a:pPr>
            <a:r>
              <a:rPr lang="en-GB" sz="6400" dirty="0" smtClean="0"/>
              <a:t>Teaching is mainly a practical activity, which depends on how it is done.</a:t>
            </a:r>
            <a:r>
              <a:rPr lang="en-GB" sz="6400" dirty="0"/>
              <a:t> </a:t>
            </a:r>
            <a:r>
              <a:rPr lang="en-GB" sz="6400" dirty="0" smtClean="0"/>
              <a:t>So, much teacher knowledge is procedural and largely tacit, often described as </a:t>
            </a:r>
            <a:r>
              <a:rPr lang="en-GB" sz="6400" b="1" dirty="0" smtClean="0"/>
              <a:t>craft knowledge</a:t>
            </a:r>
            <a:r>
              <a:rPr lang="en-GB" sz="6400" dirty="0" smtClean="0"/>
              <a:t>. </a:t>
            </a:r>
            <a:r>
              <a:rPr lang="en-GB" sz="6400" dirty="0" err="1"/>
              <a:t>Grimmett</a:t>
            </a:r>
            <a:r>
              <a:rPr lang="en-GB" sz="6400" dirty="0"/>
              <a:t> and Mackinnon (1992, p 437) argue that 'craft knowledge is vastly different from the packaged and glossy maxims that govern </a:t>
            </a:r>
            <a:r>
              <a:rPr lang="en-GB" sz="6400" i="1" dirty="0"/>
              <a:t>“the science of education” … Craft knowledge has a different sort of rigour, one that places more confidence in the judgement of teachers, their feel for the work, their love for students and learning</a:t>
            </a:r>
            <a:r>
              <a:rPr lang="en-GB" sz="6400" i="1" dirty="0" smtClean="0"/>
              <a:t>.’</a:t>
            </a:r>
            <a:r>
              <a:rPr lang="en-GB" sz="6400" dirty="0" smtClean="0"/>
              <a:t> We shall come back to the features of primary </a:t>
            </a:r>
            <a:r>
              <a:rPr lang="en-GB" sz="6400" dirty="0" err="1" smtClean="0"/>
              <a:t>classteachers</a:t>
            </a:r>
            <a:r>
              <a:rPr lang="en-GB" sz="6400" dirty="0" smtClean="0"/>
              <a:t>’ craft knowledge.</a:t>
            </a:r>
          </a:p>
          <a:p>
            <a:pPr marL="0" indent="0">
              <a:buNone/>
            </a:pPr>
            <a:r>
              <a:rPr lang="en-GB" sz="6400" b="1" dirty="0" smtClean="0"/>
              <a:t>Domain knowledge </a:t>
            </a:r>
            <a:r>
              <a:rPr lang="en-GB" sz="6400" dirty="0" smtClean="0"/>
              <a:t>is often confused with subject knowledge. Expertise in teaching as in other fields depends on how knowledge is structured and used. So, rather </a:t>
            </a:r>
            <a:r>
              <a:rPr lang="en-GB" sz="6400" dirty="0"/>
              <a:t>than subject knowledge as </a:t>
            </a:r>
            <a:r>
              <a:rPr lang="en-GB" sz="6400" dirty="0" smtClean="0"/>
              <a:t>such, teachers should focus more on pedagogical content knowledge (PCK) which Shulman (</a:t>
            </a:r>
            <a:r>
              <a:rPr lang="en-GB" sz="6400" dirty="0"/>
              <a:t>2004, p 203) defines as</a:t>
            </a:r>
            <a:r>
              <a:rPr lang="en-GB" sz="6400" dirty="0" smtClean="0"/>
              <a:t>: </a:t>
            </a:r>
            <a:endParaRPr lang="en-GB" sz="6400" dirty="0"/>
          </a:p>
          <a:p>
            <a:pPr marL="0" indent="0">
              <a:buNone/>
            </a:pPr>
            <a:r>
              <a:rPr lang="en-GB" sz="6400" i="1" dirty="0"/>
              <a:t>“a particular form of content knowledge that embodies the aspect of content most </a:t>
            </a:r>
            <a:r>
              <a:rPr lang="en-GB" sz="6400" i="1" dirty="0" smtClean="0"/>
              <a:t>germane </a:t>
            </a:r>
            <a:r>
              <a:rPr lang="en-GB" sz="6400" i="1" dirty="0"/>
              <a:t>to its </a:t>
            </a:r>
            <a:r>
              <a:rPr lang="en-GB" sz="6400" i="1" dirty="0" err="1"/>
              <a:t>teachability</a:t>
            </a:r>
            <a:r>
              <a:rPr lang="en-GB" sz="6400" i="1" dirty="0"/>
              <a:t> … the most useful forms of representation … the most </a:t>
            </a:r>
            <a:r>
              <a:rPr lang="en-GB" sz="6400" i="1" dirty="0" smtClean="0"/>
              <a:t>powerful </a:t>
            </a:r>
            <a:r>
              <a:rPr lang="en-GB" sz="6400" i="1" dirty="0"/>
              <a:t>analogies, illustrations, examples, explanations and demonstrations </a:t>
            </a:r>
            <a:r>
              <a:rPr lang="en-GB" sz="6400" i="1" dirty="0" smtClean="0"/>
              <a:t>…</a:t>
            </a:r>
            <a:r>
              <a:rPr lang="en-GB" sz="6400" i="1" dirty="0"/>
              <a:t>the ways of formulating the subject that make it comprehensible to others.”</a:t>
            </a:r>
          </a:p>
          <a:p>
            <a:pPr marL="0" indent="0">
              <a:buNone/>
            </a:pPr>
            <a:r>
              <a:rPr lang="en-GB" sz="6400" dirty="0" smtClean="0"/>
              <a:t>I argue that </a:t>
            </a:r>
            <a:r>
              <a:rPr lang="en-GB" sz="6400" b="1" dirty="0" smtClean="0"/>
              <a:t>personal/interpersonal knowledge </a:t>
            </a:r>
            <a:r>
              <a:rPr lang="en-GB" sz="6400" dirty="0" smtClean="0"/>
              <a:t>–knowledge of self and others and how these affect each other – is a central and often overlooked aspect and is especially important with young children, for reasons to be explored.</a:t>
            </a:r>
            <a:endParaRPr lang="en-GB" sz="6400" dirty="0"/>
          </a:p>
          <a:p>
            <a:pPr marL="0" indent="0">
              <a:buNone/>
            </a:pPr>
            <a:r>
              <a:rPr lang="en-GB" sz="6400" dirty="0" smtClean="0"/>
              <a:t>One other sort of teacher knowledge is </a:t>
            </a:r>
            <a:r>
              <a:rPr lang="en-GB" sz="6400" b="1" dirty="0" smtClean="0"/>
              <a:t>case knowledge</a:t>
            </a:r>
            <a:r>
              <a:rPr lang="en-GB" sz="6400" dirty="0" smtClean="0"/>
              <a:t>, what Herb Simon called ‘old friends’, the sense that ‘I have been here (or somewhere very like it) before and so can draw on that to know what to do, or to avoid.’ This is gathered largely through experience</a:t>
            </a:r>
            <a:r>
              <a:rPr lang="en-GB" sz="6400" dirty="0"/>
              <a:t>.</a:t>
            </a:r>
          </a:p>
          <a:p>
            <a:pPr marL="0" indent="0">
              <a:buNone/>
            </a:pPr>
            <a:endParaRPr lang="en-GB" b="1" dirty="0"/>
          </a:p>
          <a:p>
            <a:pPr marL="0" indent="0">
              <a:buNone/>
            </a:pPr>
            <a:endParaRPr lang="en-GB" dirty="0"/>
          </a:p>
        </p:txBody>
      </p:sp>
    </p:spTree>
    <p:extLst>
      <p:ext uri="{BB962C8B-B14F-4D97-AF65-F5344CB8AC3E}">
        <p14:creationId xmlns:p14="http://schemas.microsoft.com/office/powerpoint/2010/main" val="35094722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smtClean="0">
                <a:solidFill>
                  <a:srgbClr val="0070C0"/>
                </a:solidFill>
              </a:rPr>
              <a:t>Five key elements of craft knowledge</a:t>
            </a:r>
            <a:r>
              <a:rPr lang="en-GB" dirty="0"/>
              <a:t/>
            </a:r>
            <a:br>
              <a:rPr lang="en-GB" dirty="0"/>
            </a:br>
            <a:endParaRPr lang="en-GB" dirty="0"/>
          </a:p>
        </p:txBody>
      </p:sp>
      <p:sp>
        <p:nvSpPr>
          <p:cNvPr id="3" name="Content Placeholder 2"/>
          <p:cNvSpPr>
            <a:spLocks noGrp="1"/>
          </p:cNvSpPr>
          <p:nvPr>
            <p:ph idx="1"/>
          </p:nvPr>
        </p:nvSpPr>
        <p:spPr>
          <a:xfrm>
            <a:off x="796604" y="1736519"/>
            <a:ext cx="8596668" cy="3880773"/>
          </a:xfrm>
        </p:spPr>
        <p:txBody>
          <a:bodyPr>
            <a:normAutofit fontScale="92500" lnSpcReduction="10000"/>
          </a:bodyPr>
          <a:lstStyle/>
          <a:p>
            <a:pPr marL="0" indent="0">
              <a:buNone/>
            </a:pPr>
            <a:r>
              <a:rPr lang="en-GB" dirty="0"/>
              <a:t>John (2000, pp. 98- 101) identifies five important aspects of how student teachers demonstrate their level of expertise:</a:t>
            </a:r>
          </a:p>
          <a:p>
            <a:pPr lvl="0"/>
            <a:r>
              <a:rPr lang="en-GB" dirty="0"/>
              <a:t>problem avoidance;</a:t>
            </a:r>
          </a:p>
          <a:p>
            <a:pPr lvl="0"/>
            <a:r>
              <a:rPr lang="en-GB" dirty="0"/>
              <a:t>interpretation of pupil cues;</a:t>
            </a:r>
          </a:p>
          <a:p>
            <a:pPr lvl="0"/>
            <a:r>
              <a:rPr lang="en-GB" dirty="0"/>
              <a:t>opportunity creation; </a:t>
            </a:r>
          </a:p>
          <a:p>
            <a:pPr lvl="0"/>
            <a:r>
              <a:rPr lang="en-GB" dirty="0"/>
              <a:t>improvisation; </a:t>
            </a:r>
            <a:r>
              <a:rPr lang="en-GB" dirty="0" smtClean="0"/>
              <a:t>and</a:t>
            </a:r>
            <a:endParaRPr lang="en-GB" dirty="0"/>
          </a:p>
          <a:p>
            <a:pPr lvl="0"/>
            <a:r>
              <a:rPr lang="en-GB" dirty="0"/>
              <a:t>mood </a:t>
            </a:r>
            <a:r>
              <a:rPr lang="en-GB" dirty="0" smtClean="0"/>
              <a:t>assessment </a:t>
            </a:r>
            <a:r>
              <a:rPr lang="en-GB" i="1" dirty="0" smtClean="0"/>
              <a:t>(and the ability to change the mood).</a:t>
            </a:r>
          </a:p>
          <a:p>
            <a:pPr marL="0" lvl="0" indent="0">
              <a:buNone/>
            </a:pPr>
            <a:r>
              <a:rPr lang="en-GB" dirty="0" smtClean="0"/>
              <a:t>The first depends on </a:t>
            </a:r>
            <a:r>
              <a:rPr lang="en-GB" dirty="0" err="1" smtClean="0"/>
              <a:t>attunement</a:t>
            </a:r>
            <a:r>
              <a:rPr lang="en-GB" dirty="0" smtClean="0"/>
              <a:t> both to the class and particular individuals. The next three emphasise that teaching young children especially is a reciprocal process which requires</a:t>
            </a:r>
            <a:r>
              <a:rPr lang="en-GB" i="1" dirty="0" smtClean="0"/>
              <a:t> ‘disciplined improvisation’ </a:t>
            </a:r>
            <a:r>
              <a:rPr lang="en-GB" dirty="0" smtClean="0"/>
              <a:t>rather than </a:t>
            </a:r>
            <a:r>
              <a:rPr lang="en-GB" i="1" dirty="0" smtClean="0"/>
              <a:t>‘scripted instruction’ </a:t>
            </a:r>
            <a:r>
              <a:rPr lang="en-GB" dirty="0" smtClean="0"/>
              <a:t>(Sawyer, 2004). Assessment of mood is often overlooked but vital to avoid ‘losing’ the class which can happen very quickly with young children. </a:t>
            </a:r>
          </a:p>
          <a:p>
            <a:pPr marL="0" indent="0">
              <a:buNone/>
            </a:pPr>
            <a:endParaRPr lang="en-GB" dirty="0" smtClean="0"/>
          </a:p>
          <a:p>
            <a:pPr marL="0" indent="0">
              <a:buNone/>
            </a:pPr>
            <a:endParaRPr lang="en-GB" dirty="0"/>
          </a:p>
        </p:txBody>
      </p:sp>
    </p:spTree>
    <p:extLst>
      <p:ext uri="{BB962C8B-B14F-4D97-AF65-F5344CB8AC3E}">
        <p14:creationId xmlns:p14="http://schemas.microsoft.com/office/powerpoint/2010/main" val="347587420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387</TotalTime>
  <Words>2850</Words>
  <Application>Microsoft Office PowerPoint</Application>
  <PresentationFormat>Widescreen</PresentationFormat>
  <Paragraphs>206</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 Unicode MS</vt:lpstr>
      <vt:lpstr>Arial</vt:lpstr>
      <vt:lpstr>Times New Roman</vt:lpstr>
      <vt:lpstr>Trebuchet MS</vt:lpstr>
      <vt:lpstr>Wingdings</vt:lpstr>
      <vt:lpstr>Wingdings 3</vt:lpstr>
      <vt:lpstr>Facet</vt:lpstr>
      <vt:lpstr>PowerPoint Presentation</vt:lpstr>
      <vt:lpstr>PowerPoint Presentation</vt:lpstr>
      <vt:lpstr>Overview</vt:lpstr>
      <vt:lpstr>Expertise in general</vt:lpstr>
      <vt:lpstr>How do experts (in any field) act and think? </vt:lpstr>
      <vt:lpstr>Teacher expertise 1</vt:lpstr>
      <vt:lpstr>Teacher expertise 2 </vt:lpstr>
      <vt:lpstr>Teacher knowledge </vt:lpstr>
      <vt:lpstr>Five key elements of craft knowledge </vt:lpstr>
      <vt:lpstr>Five more key elements of craft knowledge</vt:lpstr>
      <vt:lpstr>Key aspects of what is distinctive about primary classteachers’ expertise</vt:lpstr>
      <vt:lpstr>Twelve propositions about classteachers with a high level of expertise with young children</vt:lpstr>
      <vt:lpstr>Inherent constraints on manifesting expertise</vt:lpstr>
      <vt:lpstr>External constraints on expertise</vt:lpstr>
      <vt:lpstr>Strategies, approaches and characteristics in developing expertise (adapted from Alexander, 2010, pp. 416-7) </vt:lpstr>
      <vt:lpstr>Implications for the development of primary classteacher expertise</vt:lpstr>
      <vt:lpstr>Possible implications for mentors 1: skills and craft knowledge </vt:lpstr>
      <vt:lpstr>Possible implications for mentors 2: attitudes and beliefs</vt:lpstr>
      <vt:lpstr>A few last comments </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 Eaude</dc:creator>
  <cp:lastModifiedBy>Tony Eaude</cp:lastModifiedBy>
  <cp:revision>50</cp:revision>
  <cp:lastPrinted>2014-04-28T17:19:33Z</cp:lastPrinted>
  <dcterms:created xsi:type="dcterms:W3CDTF">2014-04-07T17:55:18Z</dcterms:created>
  <dcterms:modified xsi:type="dcterms:W3CDTF">2014-05-09T07:45:49Z</dcterms:modified>
</cp:coreProperties>
</file>